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7"/>
  </p:notesMasterIdLst>
  <p:sldIdLst>
    <p:sldId id="259" r:id="rId3"/>
    <p:sldId id="262" r:id="rId4"/>
    <p:sldId id="261" r:id="rId5"/>
    <p:sldId id="264" r:id="rId6"/>
    <p:sldId id="263" r:id="rId7"/>
    <p:sldId id="273" r:id="rId8"/>
    <p:sldId id="274" r:id="rId9"/>
    <p:sldId id="267" r:id="rId10"/>
    <p:sldId id="266" r:id="rId11"/>
    <p:sldId id="275" r:id="rId12"/>
    <p:sldId id="271" r:id="rId13"/>
    <p:sldId id="276" r:id="rId14"/>
    <p:sldId id="268" r:id="rId15"/>
    <p:sldId id="272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992832F5-EA01-48E5-B403-87E193F50680}">
          <p14:sldIdLst>
            <p14:sldId id="259"/>
          </p14:sldIdLst>
        </p14:section>
        <p14:section name="Atualização de Status" id="{521DEF98-8796-4632-831A-16252E9A6054}">
          <p14:sldIdLst>
            <p14:sldId id="262"/>
          </p14:sldIdLst>
        </p14:section>
        <p14:section name="Visão Geral do Projeto" id="{087866C3-7028-482C-8D34-6BF5363FBD75}">
          <p14:sldIdLst>
            <p14:sldId id="261"/>
          </p14:sldIdLst>
        </p14:section>
        <p14:section name="Linha do Tempo" id="{CF24EBA6-C924-424D-AC31-A4B9992A87E0}">
          <p14:sldIdLst>
            <p14:sldId id="264"/>
            <p14:sldId id="263"/>
            <p14:sldId id="273"/>
            <p14:sldId id="274"/>
          </p14:sldIdLst>
        </p14:section>
        <p14:section name="Próximas Etapas e Itens de Ação" id="{C24C98EC-938D-4034-8DB8-5E8DBF16E3CB}">
          <p14:sldIdLst>
            <p14:sldId id="267"/>
            <p14:sldId id="266"/>
            <p14:sldId id="275"/>
            <p14:sldId id="271"/>
            <p14:sldId id="276"/>
            <p14:sldId id="268"/>
            <p14:sldId id="272"/>
          </p14:sldIdLst>
        </p14:section>
        <p14:section name="Apêndice" id="{E35CCD6A-2288-476E-BC93-C75323AE1F3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05A4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35" autoAdjust="0"/>
    <p:restoredTop sz="88187" autoAdjust="0"/>
  </p:normalViewPr>
  <p:slideViewPr>
    <p:cSldViewPr>
      <p:cViewPr varScale="1">
        <p:scale>
          <a:sx n="69" d="100"/>
          <a:sy n="69" d="100"/>
        </p:scale>
        <p:origin x="-924" y="-90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724506C0-3FFE-45A5-803D-9F4FC5464A70}" type="datetimeFigureOut">
              <a:rPr/>
              <a:pPr/>
              <a:t>12/17/2009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F8646707-6BBD-41A9-B4DF-0C76A73A2D2A}" type="slidenum">
              <a:rPr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652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baseline="0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Quais são as dependências</a:t>
            </a:r>
            <a:r>
              <a:rPr lang="pt-BR" baseline="0" dirty="0" smtClean="0"/>
              <a:t> que afetam a linha do tempo, os custos e a saída deste projeto?</a:t>
            </a: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Resuma. Torne seu texto o mais breve possível para manter um tamanho de fonte maior.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baseline="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143644"/>
            <a:ext cx="2161230" cy="7143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000760" y="2071678"/>
            <a:ext cx="2807389" cy="250033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pt-BR"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pt-BR"/>
              <a:t>Clique para Editar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kumimoji="0"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5FC477-0A05-4F3E-8EE9-E015C9089D56}" type="slidenum">
              <a:rPr lang="pt-BR" smtClean="0"/>
              <a:pPr/>
              <a:t>‹nº›</a:t>
            </a:fld>
            <a:endParaRPr kumimoji="0" lang="pt-BR"/>
          </a:p>
        </p:txBody>
      </p:sp>
      <p:sp>
        <p:nvSpPr>
          <p:cNvPr id="13" name="Espaço Reservado para Rodapé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pt-BR"/>
          </a:p>
        </p:txBody>
      </p:sp>
      <p:pic>
        <p:nvPicPr>
          <p:cNvPr id="14" name="Imagem 13" descr="faixa_verde_amarela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"/>
            <a:ext cx="9143999" cy="500041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pPr eaLnBrk="1" latinLnBrk="0" hangingPunct="1"/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 eaLnBrk="1" latinLnBrk="0" hangingPunct="1">
              <a:defRPr kumimoji="0" lang="pt-BR" sz="3600" b="0" cap="none">
                <a:latin typeface="Georgia" pitchFamily="18" charset="0"/>
              </a:defRPr>
            </a:lvl1pPr>
          </a:lstStyle>
          <a:p>
            <a:r>
              <a:rPr kumimoji="0" lang="pt-BR"/>
              <a:t>Clique para editar o título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 eaLnBrk="1" latinLnBrk="0" hangingPunct="1">
              <a:buNone/>
              <a:defRPr kumimoji="0" lang="pt-BR"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eaLnBrk="1" latinLnBrk="0" hangingPunct="1">
              <a:buNone/>
              <a:defRPr kumimoji="0" lang="pt-B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pt-B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 eaLnBrk="1" latinLnBrk="0" hangingPunct="1">
              <a:defRPr kumimoji="0" lang="pt-BR" sz="2800">
                <a:latin typeface="Georgia" pitchFamily="18" charset="0"/>
              </a:defRPr>
            </a:lvl1pPr>
          </a:lstStyle>
          <a:p>
            <a:pPr eaLnBrk="1" latinLnBrk="0" hangingPunct="1"/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pt-BR" sz="2000">
                <a:latin typeface="Georgia" pitchFamily="18" charset="0"/>
              </a:defRPr>
            </a:lvl1pPr>
            <a:lvl2pPr marL="571500" indent="-22860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pt-BR" sz="1800">
                <a:latin typeface="Georgia" pitchFamily="18" charset="0"/>
              </a:defRPr>
            </a:lvl2pPr>
            <a:lvl3pPr eaLnBrk="1" latinLnBrk="0" hangingPunct="1">
              <a:defRPr kumimoji="0" lang="pt-BR" sz="2000">
                <a:latin typeface="Georgia" pitchFamily="18" charset="0"/>
              </a:defRPr>
            </a:lvl3pPr>
            <a:lvl4pPr eaLnBrk="1" latinLnBrk="0" hangingPunct="1">
              <a:defRPr kumimoji="0" lang="pt-BR" sz="2000">
                <a:latin typeface="Georgia" pitchFamily="18" charset="0"/>
              </a:defRPr>
            </a:lvl4pPr>
            <a:lvl5pPr eaLnBrk="1" latinLnBrk="0" hangingPunct="1">
              <a:defRPr kumimoji="0" lang="pt-BR" sz="2000">
                <a:latin typeface="Georgia" pitchFamily="18" charset="0"/>
              </a:defRPr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pt-BR" sz="2400"/>
            </a:lvl1pPr>
            <a:lvl2pPr eaLnBrk="1" latinLnBrk="0" hangingPunct="1">
              <a:defRPr kumimoji="0" lang="pt-BR" sz="2000"/>
            </a:lvl2pPr>
            <a:lvl3pPr eaLnBrk="1" latinLnBrk="0" hangingPunct="1">
              <a:defRPr kumimoji="0" lang="pt-BR" sz="1800"/>
            </a:lvl3pPr>
            <a:lvl4pPr eaLnBrk="1" latinLnBrk="0" hangingPunct="1">
              <a:defRPr kumimoji="0" lang="pt-BR" sz="1600"/>
            </a:lvl4pPr>
            <a:lvl5pPr eaLnBrk="1" latinLnBrk="0" hangingPunct="1">
              <a:defRPr kumimoji="0" lang="pt-BR" sz="1600"/>
            </a:lvl5pPr>
            <a:lvl6pPr eaLnBrk="1" latinLnBrk="0" hangingPunct="1">
              <a:defRPr kumimoji="0" lang="pt-BR" sz="1800"/>
            </a:lvl6pPr>
            <a:lvl7pPr eaLnBrk="1" latinLnBrk="0" hangingPunct="1">
              <a:defRPr kumimoji="0" lang="pt-BR" sz="1800"/>
            </a:lvl7pPr>
            <a:lvl8pPr eaLnBrk="1" latinLnBrk="0" hangingPunct="1">
              <a:defRPr kumimoji="0" lang="pt-BR" sz="1800"/>
            </a:lvl8pPr>
            <a:lvl9pPr eaLnBrk="1" latinLnBrk="0" hangingPunct="1">
              <a:defRPr kumimoji="0" lang="pt-BR" sz="1800"/>
            </a:lvl9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pt-BR" sz="2400"/>
            </a:lvl1pPr>
            <a:lvl2pPr eaLnBrk="1" latinLnBrk="0" hangingPunct="1">
              <a:defRPr kumimoji="0" lang="pt-BR" sz="2000"/>
            </a:lvl2pPr>
            <a:lvl3pPr eaLnBrk="1" latinLnBrk="0" hangingPunct="1">
              <a:defRPr kumimoji="0" lang="pt-BR" sz="1800"/>
            </a:lvl3pPr>
            <a:lvl4pPr eaLnBrk="1" latinLnBrk="0" hangingPunct="1">
              <a:defRPr kumimoji="0" lang="pt-BR" sz="1600"/>
            </a:lvl4pPr>
            <a:lvl5pPr eaLnBrk="1" latinLnBrk="0" hangingPunct="1">
              <a:defRPr kumimoji="0" lang="pt-BR" sz="1600"/>
            </a:lvl5pPr>
            <a:lvl6pPr eaLnBrk="1" latinLnBrk="0" hangingPunct="1">
              <a:defRPr kumimoji="0" lang="pt-BR" sz="1800"/>
            </a:lvl6pPr>
            <a:lvl7pPr eaLnBrk="1" latinLnBrk="0" hangingPunct="1">
              <a:defRPr kumimoji="0" lang="pt-BR" sz="1800"/>
            </a:lvl7pPr>
            <a:lvl8pPr eaLnBrk="1" latinLnBrk="0" hangingPunct="1">
              <a:defRPr kumimoji="0" lang="pt-BR" sz="1800"/>
            </a:lvl8pPr>
            <a:lvl9pPr eaLnBrk="1" latinLnBrk="0" hangingPunct="1">
              <a:defRPr kumimoji="0" lang="pt-BR" sz="1800"/>
            </a:lvl9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kumimoji="0"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 eaLnBrk="1" latinLnBrk="0" hangingPunct="1">
              <a:defRPr kumimoji="0" lang="pt-BR"/>
            </a:lvl1pPr>
          </a:lstStyle>
          <a:p>
            <a:pPr eaLnBrk="1" latinLnBrk="0" hangingPunct="1"/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pt-BR" sz="2000" b="1"/>
            </a:lvl1pPr>
            <a:lvl2pPr marL="457200" indent="0" eaLnBrk="1" latinLnBrk="0" hangingPunct="1">
              <a:buNone/>
              <a:defRPr kumimoji="0" lang="pt-BR" sz="2000" b="1"/>
            </a:lvl2pPr>
            <a:lvl3pPr marL="914400" indent="0" eaLnBrk="1" latinLnBrk="0" hangingPunct="1">
              <a:buNone/>
              <a:defRPr kumimoji="0" lang="pt-BR" sz="1800" b="1"/>
            </a:lvl3pPr>
            <a:lvl4pPr marL="1371600" indent="0" eaLnBrk="1" latinLnBrk="0" hangingPunct="1">
              <a:buNone/>
              <a:defRPr kumimoji="0" lang="pt-BR" sz="1600" b="1"/>
            </a:lvl4pPr>
            <a:lvl5pPr marL="1828800" indent="0" eaLnBrk="1" latinLnBrk="0" hangingPunct="1">
              <a:buNone/>
              <a:defRPr kumimoji="0" lang="pt-BR" sz="1600" b="1"/>
            </a:lvl5pPr>
            <a:lvl6pPr marL="2286000" indent="0" eaLnBrk="1" latinLnBrk="0" hangingPunct="1">
              <a:buNone/>
              <a:defRPr kumimoji="0" lang="pt-BR" sz="1600" b="1"/>
            </a:lvl6pPr>
            <a:lvl7pPr marL="2743200" indent="0" eaLnBrk="1" latinLnBrk="0" hangingPunct="1">
              <a:buNone/>
              <a:defRPr kumimoji="0" lang="pt-BR" sz="1600" b="1"/>
            </a:lvl7pPr>
            <a:lvl8pPr marL="3200400" indent="0" eaLnBrk="1" latinLnBrk="0" hangingPunct="1">
              <a:buNone/>
              <a:defRPr kumimoji="0" lang="pt-BR" sz="1600" b="1"/>
            </a:lvl8pPr>
            <a:lvl9pPr marL="3657600" indent="0" eaLnBrk="1" latinLnBrk="0" hangingPunct="1">
              <a:buNone/>
              <a:defRPr kumimoji="0" lang="pt-BR" sz="1600" b="1"/>
            </a:lvl9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 eaLnBrk="1" latinLnBrk="0" hangingPunct="1">
              <a:defRPr kumimoji="0" lang="pt-BR" sz="2000"/>
            </a:lvl1pPr>
            <a:lvl2pPr eaLnBrk="1" latinLnBrk="0" hangingPunct="1">
              <a:defRPr kumimoji="0" lang="pt-BR" sz="1800"/>
            </a:lvl2pPr>
            <a:lvl3pPr eaLnBrk="1" latinLnBrk="0" hangingPunct="1">
              <a:defRPr kumimoji="0" lang="pt-BR" sz="1600"/>
            </a:lvl3pPr>
            <a:lvl4pPr eaLnBrk="1" latinLnBrk="0" hangingPunct="1">
              <a:defRPr kumimoji="0" lang="pt-BR" sz="1400"/>
            </a:lvl4pPr>
            <a:lvl5pPr eaLnBrk="1" latinLnBrk="0" hangingPunct="1">
              <a:defRPr kumimoji="0" lang="pt-BR" sz="1400"/>
            </a:lvl5pPr>
            <a:lvl6pPr eaLnBrk="1" latinLnBrk="0" hangingPunct="1">
              <a:defRPr kumimoji="0" lang="pt-BR" sz="1600"/>
            </a:lvl6pPr>
            <a:lvl7pPr eaLnBrk="1" latinLnBrk="0" hangingPunct="1">
              <a:defRPr kumimoji="0" lang="pt-BR" sz="1600"/>
            </a:lvl7pPr>
            <a:lvl8pPr eaLnBrk="1" latinLnBrk="0" hangingPunct="1">
              <a:defRPr kumimoji="0" lang="pt-BR" sz="1600"/>
            </a:lvl8pPr>
            <a:lvl9pPr eaLnBrk="1" latinLnBrk="0" hangingPunct="1">
              <a:defRPr kumimoji="0" lang="pt-BR" sz="1600"/>
            </a:lvl9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pt-BR" sz="2000" b="1"/>
            </a:lvl1pPr>
            <a:lvl2pPr marL="457200" indent="0" eaLnBrk="1" latinLnBrk="0" hangingPunct="1">
              <a:buNone/>
              <a:defRPr kumimoji="0" lang="pt-BR" sz="2000" b="1"/>
            </a:lvl2pPr>
            <a:lvl3pPr marL="914400" indent="0" eaLnBrk="1" latinLnBrk="0" hangingPunct="1">
              <a:buNone/>
              <a:defRPr kumimoji="0" lang="pt-BR" sz="1800" b="1"/>
            </a:lvl3pPr>
            <a:lvl4pPr marL="1371600" indent="0" eaLnBrk="1" latinLnBrk="0" hangingPunct="1">
              <a:buNone/>
              <a:defRPr kumimoji="0" lang="pt-BR" sz="1600" b="1"/>
            </a:lvl4pPr>
            <a:lvl5pPr marL="1828800" indent="0" eaLnBrk="1" latinLnBrk="0" hangingPunct="1">
              <a:buNone/>
              <a:defRPr kumimoji="0" lang="pt-BR" sz="1600" b="1"/>
            </a:lvl5pPr>
            <a:lvl6pPr marL="2286000" indent="0" eaLnBrk="1" latinLnBrk="0" hangingPunct="1">
              <a:buNone/>
              <a:defRPr kumimoji="0" lang="pt-BR" sz="1600" b="1"/>
            </a:lvl6pPr>
            <a:lvl7pPr marL="2743200" indent="0" eaLnBrk="1" latinLnBrk="0" hangingPunct="1">
              <a:buNone/>
              <a:defRPr kumimoji="0" lang="pt-BR" sz="1600" b="1"/>
            </a:lvl7pPr>
            <a:lvl8pPr marL="3200400" indent="0" eaLnBrk="1" latinLnBrk="0" hangingPunct="1">
              <a:buNone/>
              <a:defRPr kumimoji="0" lang="pt-BR" sz="1600" b="1"/>
            </a:lvl8pPr>
            <a:lvl9pPr marL="3657600" indent="0" eaLnBrk="1" latinLnBrk="0" hangingPunct="1">
              <a:buNone/>
              <a:defRPr kumimoji="0" lang="pt-BR" sz="1600" b="1"/>
            </a:lvl9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 eaLnBrk="1" latinLnBrk="0" hangingPunct="1">
              <a:defRPr kumimoji="0" lang="pt-BR" sz="2000"/>
            </a:lvl1pPr>
            <a:lvl2pPr eaLnBrk="1" latinLnBrk="0" hangingPunct="1">
              <a:defRPr kumimoji="0" lang="pt-BR" sz="1800"/>
            </a:lvl2pPr>
            <a:lvl3pPr eaLnBrk="1" latinLnBrk="0" hangingPunct="1">
              <a:defRPr kumimoji="0" lang="pt-BR" sz="1600"/>
            </a:lvl3pPr>
            <a:lvl4pPr eaLnBrk="1" latinLnBrk="0" hangingPunct="1">
              <a:defRPr kumimoji="0" lang="pt-BR" sz="1400"/>
            </a:lvl4pPr>
            <a:lvl5pPr eaLnBrk="1" latinLnBrk="0" hangingPunct="1">
              <a:defRPr kumimoji="0" lang="pt-BR" sz="1400"/>
            </a:lvl5pPr>
            <a:lvl6pPr eaLnBrk="1" latinLnBrk="0" hangingPunct="1">
              <a:defRPr kumimoji="0" lang="pt-BR" sz="1600"/>
            </a:lvl6pPr>
            <a:lvl7pPr eaLnBrk="1" latinLnBrk="0" hangingPunct="1">
              <a:defRPr kumimoji="0" lang="pt-BR" sz="1600"/>
            </a:lvl7pPr>
            <a:lvl8pPr eaLnBrk="1" latinLnBrk="0" hangingPunct="1">
              <a:defRPr kumimoji="0" lang="pt-BR" sz="1600"/>
            </a:lvl8pPr>
            <a:lvl9pPr eaLnBrk="1" latinLnBrk="0" hangingPunct="1">
              <a:defRPr kumimoji="0" lang="pt-BR" sz="1600"/>
            </a:lvl9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kumimoji="0"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eaLnBrk="1" latinLnBrk="0" hangingPunct="1">
              <a:defRPr kumimoji="0" lang="pt-BR" sz="2800"/>
            </a:lvl1pPr>
          </a:lstStyle>
          <a:p>
            <a:pPr eaLnBrk="1" latinLnBrk="0" hangingPunct="1"/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kumimoji="0"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kumimoji="0"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 eaLnBrk="1" latinLnBrk="0" hangingPunct="1">
              <a:defRPr kumimoji="0" lang="pt-BR" sz="2000" b="1"/>
            </a:lvl1pPr>
          </a:lstStyle>
          <a:p>
            <a:pPr eaLnBrk="1" latinLnBrk="0" hangingPunct="1"/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 eaLnBrk="1" latinLnBrk="0" hangingPunct="1">
              <a:defRPr kumimoji="0" lang="pt-BR" sz="2800"/>
            </a:lvl1pPr>
            <a:lvl2pPr eaLnBrk="1" latinLnBrk="0" hangingPunct="1">
              <a:defRPr kumimoji="0" lang="pt-BR" sz="2400"/>
            </a:lvl2pPr>
            <a:lvl3pPr eaLnBrk="1" latinLnBrk="0" hangingPunct="1">
              <a:defRPr kumimoji="0" lang="pt-BR" sz="2000"/>
            </a:lvl3pPr>
            <a:lvl4pPr eaLnBrk="1" latinLnBrk="0" hangingPunct="1">
              <a:defRPr kumimoji="0" lang="pt-BR" sz="1800"/>
            </a:lvl4pPr>
            <a:lvl5pPr eaLnBrk="1" latinLnBrk="0" hangingPunct="1">
              <a:defRPr kumimoji="0" lang="pt-BR" sz="1800"/>
            </a:lvl5pPr>
            <a:lvl6pPr eaLnBrk="1" latinLnBrk="0" hangingPunct="1">
              <a:defRPr kumimoji="0" lang="pt-BR" sz="2000"/>
            </a:lvl6pPr>
            <a:lvl7pPr eaLnBrk="1" latinLnBrk="0" hangingPunct="1">
              <a:defRPr kumimoji="0" lang="pt-BR" sz="2000"/>
            </a:lvl7pPr>
            <a:lvl8pPr eaLnBrk="1" latinLnBrk="0" hangingPunct="1">
              <a:defRPr kumimoji="0" lang="pt-BR" sz="2000"/>
            </a:lvl8pPr>
            <a:lvl9pPr eaLnBrk="1" latinLnBrk="0" hangingPunct="1">
              <a:defRPr kumimoji="0" lang="pt-BR" sz="2000"/>
            </a:lvl9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 eaLnBrk="1" latinLnBrk="0" hangingPunct="1">
              <a:buNone/>
              <a:defRPr kumimoji="0" lang="pt-BR" sz="1400"/>
            </a:lvl1pPr>
            <a:lvl2pPr marL="457200" indent="0" eaLnBrk="1" latinLnBrk="0" hangingPunct="1">
              <a:buNone/>
              <a:defRPr kumimoji="0" lang="pt-BR" sz="1200"/>
            </a:lvl2pPr>
            <a:lvl3pPr marL="914400" indent="0" eaLnBrk="1" latinLnBrk="0" hangingPunct="1">
              <a:buNone/>
              <a:defRPr kumimoji="0" lang="pt-BR" sz="1000"/>
            </a:lvl3pPr>
            <a:lvl4pPr marL="1371600" indent="0" eaLnBrk="1" latinLnBrk="0" hangingPunct="1">
              <a:buNone/>
              <a:defRPr kumimoji="0" lang="pt-BR" sz="900"/>
            </a:lvl4pPr>
            <a:lvl5pPr marL="1828800" indent="0" eaLnBrk="1" latinLnBrk="0" hangingPunct="1">
              <a:buNone/>
              <a:defRPr kumimoji="0" lang="pt-BR" sz="900"/>
            </a:lvl5pPr>
            <a:lvl6pPr marL="2286000" indent="0" eaLnBrk="1" latinLnBrk="0" hangingPunct="1">
              <a:buNone/>
              <a:defRPr kumimoji="0" lang="pt-BR" sz="900"/>
            </a:lvl6pPr>
            <a:lvl7pPr marL="2743200" indent="0" eaLnBrk="1" latinLnBrk="0" hangingPunct="1">
              <a:buNone/>
              <a:defRPr kumimoji="0" lang="pt-BR" sz="900"/>
            </a:lvl7pPr>
            <a:lvl8pPr marL="3200400" indent="0" eaLnBrk="1" latinLnBrk="0" hangingPunct="1">
              <a:buNone/>
              <a:defRPr kumimoji="0" lang="pt-BR" sz="900"/>
            </a:lvl8pPr>
            <a:lvl9pPr marL="3657600" indent="0" eaLnBrk="1" latinLnBrk="0" hangingPunct="1">
              <a:buNone/>
              <a:defRPr kumimoji="0" lang="pt-BR" sz="900"/>
            </a:lvl9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kumimoji="0"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pt-BR" sz="2000" b="1"/>
            </a:lvl1pPr>
          </a:lstStyle>
          <a:p>
            <a:pPr eaLnBrk="1" latinLnBrk="0" hangingPunct="1"/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pt-BR" sz="3200"/>
            </a:lvl1pPr>
            <a:lvl2pPr marL="457200" indent="0" eaLnBrk="1" latinLnBrk="0" hangingPunct="1">
              <a:buNone/>
              <a:defRPr kumimoji="0" lang="pt-BR" sz="2800"/>
            </a:lvl2pPr>
            <a:lvl3pPr marL="914400" indent="0" eaLnBrk="1" latinLnBrk="0" hangingPunct="1">
              <a:buNone/>
              <a:defRPr kumimoji="0" lang="pt-BR" sz="2400"/>
            </a:lvl3pPr>
            <a:lvl4pPr marL="1371600" indent="0" eaLnBrk="1" latinLnBrk="0" hangingPunct="1">
              <a:buNone/>
              <a:defRPr kumimoji="0" lang="pt-BR" sz="2000"/>
            </a:lvl4pPr>
            <a:lvl5pPr marL="1828800" indent="0" eaLnBrk="1" latinLnBrk="0" hangingPunct="1">
              <a:buNone/>
              <a:defRPr kumimoji="0" lang="pt-BR" sz="2000"/>
            </a:lvl5pPr>
            <a:lvl6pPr marL="2286000" indent="0" eaLnBrk="1" latinLnBrk="0" hangingPunct="1">
              <a:buNone/>
              <a:defRPr kumimoji="0" lang="pt-BR" sz="2000"/>
            </a:lvl6pPr>
            <a:lvl7pPr marL="2743200" indent="0" eaLnBrk="1" latinLnBrk="0" hangingPunct="1">
              <a:buNone/>
              <a:defRPr kumimoji="0" lang="pt-BR" sz="2000"/>
            </a:lvl7pPr>
            <a:lvl8pPr marL="3200400" indent="0" eaLnBrk="1" latinLnBrk="0" hangingPunct="1">
              <a:buNone/>
              <a:defRPr kumimoji="0" lang="pt-BR" sz="2000"/>
            </a:lvl8pPr>
            <a:lvl9pPr marL="3657600" indent="0" eaLnBrk="1" latinLnBrk="0" hangingPunct="1">
              <a:buNone/>
              <a:defRPr kumimoji="0" lang="pt-BR" sz="2000"/>
            </a:lvl9pPr>
          </a:lstStyle>
          <a:p>
            <a:pPr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pt-BR" sz="1400"/>
            </a:lvl1pPr>
            <a:lvl2pPr marL="457200" indent="0" eaLnBrk="1" latinLnBrk="0" hangingPunct="1">
              <a:buNone/>
              <a:defRPr kumimoji="0" lang="pt-BR" sz="1200"/>
            </a:lvl2pPr>
            <a:lvl3pPr marL="914400" indent="0" eaLnBrk="1" latinLnBrk="0" hangingPunct="1">
              <a:buNone/>
              <a:defRPr kumimoji="0" lang="pt-BR" sz="1000"/>
            </a:lvl3pPr>
            <a:lvl4pPr marL="1371600" indent="0" eaLnBrk="1" latinLnBrk="0" hangingPunct="1">
              <a:buNone/>
              <a:defRPr kumimoji="0" lang="pt-BR" sz="900"/>
            </a:lvl4pPr>
            <a:lvl5pPr marL="1828800" indent="0" eaLnBrk="1" latinLnBrk="0" hangingPunct="1">
              <a:buNone/>
              <a:defRPr kumimoji="0" lang="pt-BR" sz="900"/>
            </a:lvl5pPr>
            <a:lvl6pPr marL="2286000" indent="0" eaLnBrk="1" latinLnBrk="0" hangingPunct="1">
              <a:buNone/>
              <a:defRPr kumimoji="0" lang="pt-BR" sz="900"/>
            </a:lvl6pPr>
            <a:lvl7pPr marL="2743200" indent="0" eaLnBrk="1" latinLnBrk="0" hangingPunct="1">
              <a:buNone/>
              <a:defRPr kumimoji="0" lang="pt-BR" sz="900"/>
            </a:lvl7pPr>
            <a:lvl8pPr marL="3200400" indent="0" eaLnBrk="1" latinLnBrk="0" hangingPunct="1">
              <a:buNone/>
              <a:defRPr kumimoji="0" lang="pt-BR" sz="900"/>
            </a:lvl8pPr>
            <a:lvl9pPr marL="3657600" indent="0" eaLnBrk="1" latinLnBrk="0" hangingPunct="1">
              <a:buNone/>
              <a:defRPr kumimoji="0" lang="pt-BR" sz="900"/>
            </a:lvl9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kumimoji="0"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pt-BR" smtClean="0"/>
              <a:t>Clique para editar o estilo do título mestre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pt-BR" dirty="0" smtClean="0"/>
              <a:t>Clique para editar os estilos do texto mestre</a:t>
            </a:r>
          </a:p>
          <a:p>
            <a:pPr lvl="1" eaLnBrk="1" latinLnBrk="0" hangingPunct="1"/>
            <a:r>
              <a:rPr kumimoji="0" lang="pt-BR" dirty="0" smtClean="0"/>
              <a:t>Segundo nível</a:t>
            </a:r>
          </a:p>
          <a:p>
            <a:pPr lvl="2" eaLnBrk="1" latinLnBrk="0" hangingPunct="1"/>
            <a:r>
              <a:rPr kumimoji="0" lang="pt-BR" dirty="0" smtClean="0"/>
              <a:t>Terceiro nível</a:t>
            </a:r>
          </a:p>
          <a:p>
            <a:pPr lvl="3" eaLnBrk="1" latinLnBrk="0" hangingPunct="1"/>
            <a:r>
              <a:rPr kumimoji="0" lang="pt-BR" dirty="0" smtClean="0"/>
              <a:t>Quarto nível</a:t>
            </a:r>
          </a:p>
          <a:p>
            <a:pPr lvl="4" eaLnBrk="1" latinLnBrk="0" hangingPunct="1"/>
            <a:r>
              <a:rPr kumimoji="0" lang="pt-BR" dirty="0" smtClean="0"/>
              <a:t>Quinto nível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pt-B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rPr/>
              <a:pPr/>
              <a:t>12/17/2009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pt-B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pt-B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/>
              <a:pPr/>
              <a:t>‹nº›</a:t>
            </a:fld>
            <a:endParaRPr kumimoji="0" lang="pt-BR"/>
          </a:p>
        </p:txBody>
      </p:sp>
      <p:pic>
        <p:nvPicPr>
          <p:cNvPr id="8" name="Imagem 7" descr="imagem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 rot="5400000">
            <a:off x="-3107544" y="3107542"/>
            <a:ext cx="6858003" cy="642918"/>
          </a:xfrm>
          <a:prstGeom prst="rect">
            <a:avLst/>
          </a:prstGeom>
        </p:spPr>
      </p:pic>
      <p:pic>
        <p:nvPicPr>
          <p:cNvPr id="9" name="Imagem 8" descr="Marca Gov Federal - 04-2011 - Portugues - Cor - Plano - RGB - Bitmap - JPG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407226" y="6283940"/>
            <a:ext cx="1736774" cy="5740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pt-BR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pt-BR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pt-BR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pt-BR"/>
      </a:defPPr>
      <a:lvl1pPr marL="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venios.gov.br/porta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ftwarepublico.gov.b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talfederativo.gov.b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  <p:custDataLst>
              <p:tags r:id="rId2"/>
            </p:custDataLst>
          </p:nvPr>
        </p:nvSpPr>
        <p:spPr>
          <a:xfrm>
            <a:off x="357158" y="642918"/>
            <a:ext cx="8786842" cy="17859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Fórum Estadual dos Secretários Municipais de Administração e Planejamento</a:t>
            </a:r>
            <a:endParaRPr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-1548680" y="3005502"/>
            <a:ext cx="9144000" cy="107157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</a:pPr>
            <a:r>
              <a:rPr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Subchefia de Assuntos Federativos</a:t>
            </a:r>
          </a:p>
          <a:p>
            <a:pPr algn="ctr">
              <a:lnSpc>
                <a:spcPct val="90000"/>
              </a:lnSpc>
            </a:pPr>
            <a:r>
              <a:rPr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Secretaria de Relações Institucionais </a:t>
            </a:r>
          </a:p>
          <a:p>
            <a:pPr algn="ctr">
              <a:lnSpc>
                <a:spcPct val="90000"/>
              </a:lnSpc>
            </a:pPr>
            <a:r>
              <a:rPr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da Presidência da República </a:t>
            </a:r>
          </a:p>
          <a:p>
            <a:pPr algn="ctr">
              <a:lnSpc>
                <a:spcPct val="90000"/>
              </a:lnSpc>
            </a:pPr>
            <a:endParaRPr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algn="ctr">
              <a:lnSpc>
                <a:spcPct val="90000"/>
              </a:lnSpc>
            </a:pPr>
            <a:endParaRPr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6512" y="566124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Goiânia, 11 de abril de 2012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914400"/>
          </a:xfrm>
        </p:spPr>
        <p:txBody>
          <a:bodyPr>
            <a:normAutofit fontScale="90000"/>
          </a:bodyPr>
          <a:lstStyle/>
          <a:p>
            <a:r>
              <a:rPr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Portal de Convenios  - SICONV</a:t>
            </a:r>
            <a:br>
              <a:rPr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i="1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www.convenios.gov.br/portal</a:t>
            </a:r>
            <a:r>
              <a:rPr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214414" y="1785926"/>
            <a:ext cx="42883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z="2400" i="1" smtClean="0"/>
              <a:t> </a:t>
            </a:r>
          </a:p>
          <a:p>
            <a:endParaRPr lang="pt-BR" sz="2400" i="1" dirty="0"/>
          </a:p>
        </p:txBody>
      </p:sp>
      <p:sp>
        <p:nvSpPr>
          <p:cNvPr id="6" name="Retângulo 5"/>
          <p:cNvSpPr/>
          <p:nvPr/>
        </p:nvSpPr>
        <p:spPr>
          <a:xfrm>
            <a:off x="1142976" y="1595021"/>
            <a:ext cx="800102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305A40"/>
              </a:buClr>
              <a:buSzPct val="100000"/>
            </a:pPr>
            <a:r>
              <a:rPr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Diretrizes:</a:t>
            </a:r>
          </a:p>
          <a:p>
            <a:pPr>
              <a:buClr>
                <a:srgbClr val="305A40"/>
              </a:buClr>
              <a:buSzPct val="100000"/>
            </a:pPr>
            <a:endParaRPr sz="1000" b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Courier New" pitchFamily="49" charset="0"/>
              <a:buChar char="o"/>
            </a:pPr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Ênfase na transparência à Sociedade;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Courier New" pitchFamily="49" charset="0"/>
              <a:buChar char="o"/>
            </a:pPr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Redução do custo operacional;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Courier New" pitchFamily="49" charset="0"/>
              <a:buChar char="o"/>
            </a:pPr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Automação de todo o ciclo de vida das transferências;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Courier New" pitchFamily="49" charset="0"/>
              <a:buChar char="o"/>
            </a:pPr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Facilidades para fiscalização e controle;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Courier New" pitchFamily="49" charset="0"/>
              <a:buChar char="o"/>
            </a:pPr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Simplificação/agilização de procedimentos;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Courier New" pitchFamily="49" charset="0"/>
              <a:buChar char="o"/>
            </a:pPr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Suporte à Padronização;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Courier New" pitchFamily="49" charset="0"/>
              <a:buChar char="o"/>
            </a:pPr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Interoperabilidade com os demais sistemas estruturadores.</a:t>
            </a:r>
            <a:endParaRPr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8229600" cy="914400"/>
          </a:xfrm>
        </p:spPr>
        <p:txBody>
          <a:bodyPr>
            <a:normAutofit fontScale="90000"/>
          </a:bodyPr>
          <a:lstStyle/>
          <a:p>
            <a:r>
              <a:rPr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Portal do Software Público</a:t>
            </a:r>
            <a:r>
              <a:rPr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i="1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www.softwarepublico.gov.br</a:t>
            </a:r>
            <a:r>
              <a:rPr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b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00100" y="1571612"/>
            <a:ext cx="7858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000" i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pt-BR" sz="2000" i="1" dirty="0"/>
          </a:p>
        </p:txBody>
      </p:sp>
      <p:sp>
        <p:nvSpPr>
          <p:cNvPr id="7" name="Retângulo 6"/>
          <p:cNvSpPr/>
          <p:nvPr/>
        </p:nvSpPr>
        <p:spPr>
          <a:xfrm>
            <a:off x="857224" y="1571612"/>
            <a:ext cx="77867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305A40"/>
              </a:buClr>
              <a:buSzPct val="100000"/>
            </a:pPr>
            <a:r>
              <a:rPr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Oferta de soluções de tecnologia voltadas para gestão municipal</a:t>
            </a:r>
          </a:p>
          <a:p>
            <a:endParaRPr sz="2400" b="1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sz="2800" smtClean="0"/>
              <a:t>Softwares livres de gestão para:</a:t>
            </a:r>
          </a:p>
          <a:p>
            <a:endParaRPr sz="1200" smtClean="0"/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Font typeface="Courier New" pitchFamily="49" charset="0"/>
              <a:buChar char="o"/>
            </a:pPr>
            <a:r>
              <a:rPr sz="2800" smtClean="0"/>
              <a:t>Elaboração de projetos,  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Font typeface="Courier New" pitchFamily="49" charset="0"/>
              <a:buChar char="o"/>
            </a:pPr>
            <a:r>
              <a:rPr sz="2800" smtClean="0"/>
              <a:t>Gestão de obras, 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Font typeface="Courier New" pitchFamily="49" charset="0"/>
              <a:buChar char="o"/>
            </a:pPr>
            <a:r>
              <a:rPr sz="2800" smtClean="0"/>
              <a:t> Recursos humanos, 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Font typeface="Courier New" pitchFamily="49" charset="0"/>
              <a:buChar char="o"/>
            </a:pPr>
            <a:r>
              <a:rPr sz="2800" smtClean="0"/>
              <a:t> Compras públicas, 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Font typeface="Courier New" pitchFamily="49" charset="0"/>
              <a:buChar char="o"/>
            </a:pPr>
            <a:r>
              <a:rPr sz="2800" smtClean="0"/>
              <a:t> Fluxos de processos, 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Font typeface="Courier New" pitchFamily="49" charset="0"/>
              <a:buChar char="o"/>
            </a:pPr>
            <a:r>
              <a:rPr sz="2800" smtClean="0"/>
              <a:t>Atendimento ao cidadão</a:t>
            </a:r>
            <a:endParaRPr lang="pt-BR" sz="28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Compromisso do governo federal com os municípios</a:t>
            </a:r>
            <a:r>
              <a:rPr b="1" u="sng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b="1" u="sng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00100" y="1643050"/>
            <a:ext cx="76438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sz="2400" smtClean="0"/>
              <a:t>O governo federal assume o compromisso de construir junto com os municípios brasileiros essa agenda que fortalece o município como ente federado e aumenta sua capacidade na implementação das políticas públicas. </a:t>
            </a:r>
          </a:p>
          <a:p>
            <a:pPr algn="just"/>
            <a:endParaRPr sz="2400" smtClean="0"/>
          </a:p>
          <a:p>
            <a:pPr algn="just"/>
            <a:r>
              <a:rPr sz="2400" smtClean="0"/>
              <a:t>A construção de um país mais justo passa pela capacidade das três esferas de governo de poderem executar bem aquilo que é seu dever junto à população, e toda população tem o direito de vivenciar as melhorias que o Brasil está conquistando. Essa conquista precisa ser com todos e para todos.</a:t>
            </a:r>
            <a:endParaRPr sz="240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142976" y="785794"/>
            <a:ext cx="8229600" cy="914400"/>
          </a:xfrm>
        </p:spPr>
        <p:txBody>
          <a:bodyPr/>
          <a:lstStyle/>
          <a:p>
            <a:r>
              <a:rPr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Gerencia Macroregional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142976" y="2857496"/>
            <a:ext cx="70009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Gerente : </a:t>
            </a:r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Olmo Xavier</a:t>
            </a:r>
          </a:p>
          <a:p>
            <a:endParaRPr sz="28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E-mail: </a:t>
            </a:r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olmo.xavier@presidencia.gov.br</a:t>
            </a:r>
          </a:p>
          <a:p>
            <a:endParaRPr sz="28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Telefones: </a:t>
            </a:r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(61)3411-3516 / 3298</a:t>
            </a:r>
            <a:endParaRPr lang="pt-BR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 rot="-342735">
            <a:off x="1784539" y="1093824"/>
            <a:ext cx="6418969" cy="4598915"/>
            <a:chOff x="288" y="1166"/>
            <a:chExt cx="2640" cy="2398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404" y="1183"/>
              <a:ext cx="2523" cy="2380"/>
            </a:xfrm>
            <a:custGeom>
              <a:avLst/>
              <a:gdLst>
                <a:gd name="T0" fmla="*/ 44082475 w 1302"/>
                <a:gd name="T1" fmla="*/ 379379 h 1231"/>
                <a:gd name="T2" fmla="*/ 47326362 w 1302"/>
                <a:gd name="T3" fmla="*/ 0 h 1231"/>
                <a:gd name="T4" fmla="*/ 48142341 w 1302"/>
                <a:gd name="T5" fmla="*/ 26065417 h 1231"/>
                <a:gd name="T6" fmla="*/ 51466685 w 1302"/>
                <a:gd name="T7" fmla="*/ 46801925 h 1231"/>
                <a:gd name="T8" fmla="*/ 25706989 w 1302"/>
                <a:gd name="T9" fmla="*/ 45893327 h 1231"/>
                <a:gd name="T10" fmla="*/ 244415 w 1302"/>
                <a:gd name="T11" fmla="*/ 46916537 h 1231"/>
                <a:gd name="T12" fmla="*/ 44730 w 1302"/>
                <a:gd name="T13" fmla="*/ 33647781 h 1231"/>
                <a:gd name="T14" fmla="*/ 2998996 w 1302"/>
                <a:gd name="T15" fmla="*/ 11929665 h 1231"/>
                <a:gd name="T16" fmla="*/ 32125684 w 1302"/>
                <a:gd name="T17" fmla="*/ 5911807 h 1231"/>
                <a:gd name="T18" fmla="*/ 44082475 w 1302"/>
                <a:gd name="T19" fmla="*/ 379379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288" y="1166"/>
              <a:ext cx="2499" cy="2326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92157"/>
                    <a:invGamma/>
                  </a:srgbClr>
                </a:gs>
                <a:gs pos="100000">
                  <a:srgbClr val="FFFF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kern="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0" name="CaixaDeTexto 34"/>
          <p:cNvSpPr txBox="1">
            <a:spLocks noChangeArrowheads="1"/>
          </p:cNvSpPr>
          <p:nvPr/>
        </p:nvSpPr>
        <p:spPr bwMode="auto">
          <a:xfrm rot="21113657">
            <a:off x="2318784" y="2542258"/>
            <a:ext cx="476092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/>
              <a:t>Muito </a:t>
            </a:r>
            <a:r>
              <a:rPr lang="pt-BR" sz="2800" dirty="0" smtClean="0"/>
              <a:t>obrigado </a:t>
            </a:r>
            <a:r>
              <a:rPr lang="pt-BR" sz="2800" dirty="0"/>
              <a:t>pela atenção de todos!</a:t>
            </a:r>
          </a:p>
          <a:p>
            <a:endParaRPr lang="pt-BR" sz="2800" dirty="0"/>
          </a:p>
        </p:txBody>
      </p:sp>
      <p:sp>
        <p:nvSpPr>
          <p:cNvPr id="24" name="CaixaDeTexto 23"/>
          <p:cNvSpPr txBox="1"/>
          <p:nvPr/>
        </p:nvSpPr>
        <p:spPr>
          <a:xfrm rot="21085303">
            <a:off x="2719429" y="5005291"/>
            <a:ext cx="48840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sz="2200" b="1" smtClean="0"/>
              <a:t>www.portalfederativo.gov.br</a:t>
            </a:r>
            <a:endParaRPr lang="pt-BR" sz="2200" b="1" dirty="0"/>
          </a:p>
        </p:txBody>
      </p:sp>
    </p:spTree>
    <p:custDataLst>
      <p:tags r:id="rId1"/>
    </p:custData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42910" y="214290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Diagnóstico:</a:t>
            </a:r>
            <a:endParaRPr sz="3200" b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2976" y="1071546"/>
            <a:ext cx="8001024" cy="578645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  <a:buSzPct val="120000"/>
              <a:buNone/>
            </a:pPr>
            <a:r>
              <a:rPr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Necessidade dos municípios ampliarem a sua capacidade de gestão para superarem as dificuldades relativas à:</a:t>
            </a:r>
            <a:r>
              <a:rPr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  <a:buSzPct val="120000"/>
            </a:pPr>
            <a:endParaRPr sz="4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2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Courier New" pitchFamily="49" charset="0"/>
              <a:buChar char="o"/>
            </a:pPr>
            <a:r>
              <a:rPr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Baixa capacidade arrecadatória; </a:t>
            </a:r>
          </a:p>
          <a:p>
            <a:pPr lvl="2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Courier New" pitchFamily="49" charset="0"/>
              <a:buChar char="o"/>
            </a:pPr>
            <a:r>
              <a:rPr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Manutenção das contas; </a:t>
            </a:r>
          </a:p>
          <a:p>
            <a:pPr lvl="2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Courier New" pitchFamily="49" charset="0"/>
              <a:buChar char="o"/>
            </a:pPr>
            <a:r>
              <a:rPr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Atuação dentro dos princípios da responsabilidade fiscal;</a:t>
            </a:r>
          </a:p>
          <a:p>
            <a:pPr lvl="2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Courier New" pitchFamily="49" charset="0"/>
              <a:buChar char="o"/>
            </a:pPr>
            <a:r>
              <a:rPr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Modernização da estrutura administrativa; </a:t>
            </a:r>
          </a:p>
          <a:p>
            <a:pPr lvl="2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Courier New" pitchFamily="49" charset="0"/>
              <a:buChar char="o"/>
            </a:pPr>
            <a:r>
              <a:rPr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Acesso aos programas federais, tecnologia e linhas de financiamento,</a:t>
            </a:r>
          </a:p>
          <a:p>
            <a:pPr lvl="2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Courier New" pitchFamily="49" charset="0"/>
              <a:buChar char="o"/>
            </a:pPr>
            <a:r>
              <a:rPr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Dificuldade em  elaborar e gerir projetos; </a:t>
            </a:r>
          </a:p>
          <a:p>
            <a:pPr lvl="2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Courier New" pitchFamily="49" charset="0"/>
              <a:buChar char="o"/>
            </a:pPr>
            <a:r>
              <a:rPr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Constituição de quadro de carreira e</a:t>
            </a:r>
          </a:p>
          <a:p>
            <a:pPr lvl="2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Courier New" pitchFamily="49" charset="0"/>
              <a:buChar char="o"/>
            </a:pPr>
            <a:r>
              <a:rPr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De formação e capacitação de pessoal.</a:t>
            </a:r>
          </a:p>
          <a:p>
            <a:pPr marL="0" indent="0">
              <a:buFont typeface="Courier New" pitchFamily="49" charset="0"/>
              <a:buChar char="o"/>
            </a:pPr>
            <a:endParaRPr lang="pt-B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8429652" cy="1071570"/>
          </a:xfrm>
        </p:spPr>
        <p:txBody>
          <a:bodyPr>
            <a:normAutofit/>
          </a:bodyPr>
          <a:lstStyle/>
          <a:p>
            <a:pPr algn="ctr"/>
            <a:r>
              <a:rPr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Município tem sua capacidade de gestão  fortalecida e/ou ampliada quando: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00100" y="1595021"/>
            <a:ext cx="75724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Courier New" pitchFamily="49" charset="0"/>
              <a:buChar char="o"/>
            </a:pPr>
            <a:r>
              <a:rPr sz="2400" b="1" dirty="0" smtClean="0"/>
              <a:t>É aumentado  </a:t>
            </a:r>
            <a:r>
              <a:rPr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seu domínio de métodos e técnicas de planejamento, organização, controle, coordenação, </a:t>
            </a:r>
            <a:r>
              <a:rPr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avaliação, </a:t>
            </a:r>
            <a:r>
              <a:rPr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decisão e sua  articulação com outros Entes Federados e demais agentes políticos e sociais; </a:t>
            </a:r>
            <a:r>
              <a:rPr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e/ou</a:t>
            </a:r>
          </a:p>
          <a:p>
            <a:pPr marL="342900" indent="-342900" algn="just">
              <a:buClr>
                <a:schemeClr val="accent3">
                  <a:lumMod val="50000"/>
                </a:schemeClr>
              </a:buClr>
              <a:buSzPct val="150000"/>
              <a:buFont typeface="Courier New" pitchFamily="49" charset="0"/>
              <a:buChar char="o"/>
            </a:pPr>
            <a:endParaRPr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 algn="just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Courier New" pitchFamily="49" charset="0"/>
              <a:buChar char="o"/>
            </a:pPr>
            <a:r>
              <a:rPr sz="2400" b="1" dirty="0" smtClean="0"/>
              <a:t>É reduzido </a:t>
            </a:r>
            <a:r>
              <a:rPr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 grau de </a:t>
            </a:r>
            <a:r>
              <a:rPr sz="24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complexidade </a:t>
            </a:r>
            <a:r>
              <a:rPr sz="24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 </a:t>
            </a:r>
            <a:r>
              <a:rPr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dificuldade das funções e atividades que ele precisa desempenhar para cumprir seus objetivos, tendo em vista suas atribuições  legais e o interesse público, da melhor maneira possível e com maior eficiência e eficácia, com os recursos de que dispõe ou que pode de forma realista obter em tempo hábil.</a:t>
            </a:r>
            <a:endParaRPr lang="pt-B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8229600" cy="914400"/>
          </a:xfrm>
        </p:spPr>
        <p:txBody>
          <a:bodyPr anchor="t">
            <a:noAutofit/>
          </a:bodyPr>
          <a:lstStyle/>
          <a:p>
            <a:r>
              <a:rPr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Agenda nacional de apoio à gestão dos municípios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67800" y="32766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928662" y="1428736"/>
            <a:ext cx="264320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800" b="1" i="1" smtClean="0"/>
              <a:t>Objetivos:</a:t>
            </a:r>
          </a:p>
          <a:p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857224" y="2000240"/>
            <a:ext cx="8001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>
                <a:schemeClr val="tx1">
                  <a:lumMod val="65000"/>
                  <a:lumOff val="35000"/>
                </a:schemeClr>
              </a:buClr>
              <a:buFont typeface="Courier New" pitchFamily="49" charset="0"/>
              <a:buChar char="o"/>
            </a:pPr>
            <a:r>
              <a:rPr sz="2400" smtClean="0"/>
              <a:t>  Aumentar a capacidade de gestão para melhorar a execução de suas políticas públicas e o atendimento à população. 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  <a:buFont typeface="Courier New" pitchFamily="49" charset="0"/>
              <a:buChar char="o"/>
            </a:pPr>
            <a:r>
              <a:rPr sz="2400" smtClean="0"/>
              <a:t>  Facilitar o acesso dos municípios aos programas e recursos federais, diminuir procedimentos desnecessários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  <a:buFont typeface="Courier New" pitchFamily="49" charset="0"/>
              <a:buChar char="o"/>
            </a:pPr>
            <a:r>
              <a:rPr sz="2400" smtClean="0"/>
              <a:t>  Promover a cooperação entre os entes da federação como estratégia para o desenvolvimento regional</a:t>
            </a:r>
          </a:p>
          <a:p>
            <a:pPr lvl="0" algn="just">
              <a:buClr>
                <a:schemeClr val="tx1">
                  <a:lumMod val="65000"/>
                  <a:lumOff val="35000"/>
                </a:schemeClr>
              </a:buClr>
              <a:buFont typeface="Courier New" pitchFamily="49" charset="0"/>
              <a:buChar char="o"/>
            </a:pPr>
            <a:r>
              <a:rPr sz="2400" smtClean="0"/>
              <a:t>  Fortalecer o Estado brasileiro, entendendo a sua missão de organizar as condições necessárias para o desenvolvimento nacional e proporcionar igualdade de oportunidade para todos os brasileiros.</a:t>
            </a:r>
          </a:p>
          <a:p>
            <a:pPr algn="just"/>
            <a:endParaRPr sz="2400" smtClean="0"/>
          </a:p>
        </p:txBody>
      </p:sp>
      <p:sp>
        <p:nvSpPr>
          <p:cNvPr id="13" name="CaixaDeTexto 12"/>
          <p:cNvSpPr txBox="1"/>
          <p:nvPr/>
        </p:nvSpPr>
        <p:spPr>
          <a:xfrm>
            <a:off x="714348" y="4429132"/>
            <a:ext cx="66437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400" smtClean="0"/>
              <a:t> </a:t>
            </a:r>
          </a:p>
          <a:p>
            <a:endParaRPr lang="pt-BR" dirty="0"/>
          </a:p>
        </p:txBody>
      </p:sp>
    </p:spTree>
    <p:custDataLst>
      <p:tags r:id="rId1"/>
    </p:custData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28604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Apoio à gestão dos municípios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28662" y="1643050"/>
            <a:ext cx="7858180" cy="450059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Courier New" pitchFamily="49" charset="0"/>
              <a:buChar char="o"/>
            </a:pPr>
            <a:r>
              <a:rPr sz="2400" dirty="0" smtClean="0">
                <a:latin typeface="+mn-lt"/>
              </a:rPr>
              <a:t>Compromisso de fortalecer o município como ente federado e aumentar sua capacidade de implementação das políticas públicas</a:t>
            </a:r>
          </a:p>
          <a:p>
            <a:pPr marL="0" algn="just">
              <a:lnSpc>
                <a:spcPct val="100000"/>
              </a:lnSpc>
              <a:buClr>
                <a:schemeClr val="tx1">
                  <a:lumMod val="65000"/>
                  <a:lumOff val="35000"/>
                </a:schemeClr>
              </a:buClr>
              <a:buSzPct val="100000"/>
            </a:pPr>
            <a:endParaRPr sz="2400" dirty="0" smtClean="0">
              <a:latin typeface="+mn-lt"/>
            </a:endParaRPr>
          </a:p>
          <a:p>
            <a:pPr marL="0" algn="just">
              <a:lnSpc>
                <a:spcPct val="100000"/>
              </a:lnSpc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Courier New" pitchFamily="49" charset="0"/>
              <a:buChar char="o"/>
            </a:pPr>
            <a:r>
              <a:rPr sz="2400" dirty="0" smtClean="0">
                <a:latin typeface="+mn-lt"/>
              </a:rPr>
              <a:t>Criação do GTI/CAF de Fortalecimento Institucional e Qualificação da Gestão dos Municípios (Resolução 4, de 2007):</a:t>
            </a:r>
          </a:p>
          <a:p>
            <a:pPr marL="571500" lvl="2" algn="just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Courier New" pitchFamily="49" charset="0"/>
              <a:buChar char="o"/>
            </a:pPr>
            <a:r>
              <a:rPr dirty="0" smtClean="0">
                <a:latin typeface="+mn-lt"/>
              </a:rPr>
              <a:t>com a participação de 22 órgãos federais e </a:t>
            </a:r>
          </a:p>
          <a:p>
            <a:pPr marL="571500" lvl="2" algn="just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Courier New" pitchFamily="49" charset="0"/>
              <a:buChar char="o"/>
            </a:pPr>
            <a:r>
              <a:rPr dirty="0" smtClean="0">
                <a:latin typeface="+mn-lt"/>
              </a:rPr>
              <a:t>das três entidades municipalistas de caráter nacional (Associação Brasileira de Municípios - ABM, Confederação Nacional de Municípios - CNM e Frente Nacional de Prefeitos - FNP).</a:t>
            </a:r>
          </a:p>
          <a:p>
            <a:pPr marL="0" lvl="1" algn="just">
              <a:lnSpc>
                <a:spcPct val="100000"/>
              </a:lnSpc>
              <a:buClr>
                <a:schemeClr val="accent3">
                  <a:lumMod val="50000"/>
                </a:schemeClr>
              </a:buClr>
              <a:buSzPct val="150000"/>
            </a:pPr>
            <a:endParaRPr sz="2400" dirty="0" smtClean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Desburocratização do acesso aos programas e recursos federais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1538" y="1428736"/>
            <a:ext cx="7858180" cy="5857892"/>
          </a:xfrm>
        </p:spPr>
        <p:txBody>
          <a:bodyPr>
            <a:noAutofit/>
          </a:bodyPr>
          <a:lstStyle/>
          <a:p>
            <a:pPr marL="0" algn="just">
              <a:lnSpc>
                <a:spcPct val="100000"/>
              </a:lnSpc>
              <a:buClr>
                <a:schemeClr val="tx1">
                  <a:lumMod val="65000"/>
                  <a:lumOff val="35000"/>
                </a:schemeClr>
              </a:buClr>
              <a:buSzPct val="100000"/>
            </a:pPr>
            <a:r>
              <a:rPr sz="2400" smtClean="0">
                <a:latin typeface="+mn-lt"/>
              </a:rPr>
              <a:t>Compromisso de  simplificar os procedimentos para acesso ao recursos federais e execução de politicas e programas</a:t>
            </a:r>
          </a:p>
          <a:p>
            <a:pPr marL="0" algn="just">
              <a:lnSpc>
                <a:spcPct val="100000"/>
              </a:lnSpc>
              <a:buClr>
                <a:schemeClr val="tx1">
                  <a:lumMod val="65000"/>
                  <a:lumOff val="35000"/>
                </a:schemeClr>
              </a:buClr>
              <a:buSzPct val="100000"/>
            </a:pPr>
            <a:endParaRPr sz="2400" smtClean="0">
              <a:latin typeface="+mn-lt"/>
            </a:endParaRPr>
          </a:p>
          <a:p>
            <a:pPr marL="0" algn="just">
              <a:lnSpc>
                <a:spcPct val="100000"/>
              </a:lnSpc>
              <a:buClr>
                <a:schemeClr val="tx1">
                  <a:lumMod val="65000"/>
                  <a:lumOff val="35000"/>
                </a:schemeClr>
              </a:buClr>
              <a:buSzPct val="100000"/>
            </a:pPr>
            <a:r>
              <a:rPr sz="2400" smtClean="0">
                <a:latin typeface="+mn-lt"/>
              </a:rPr>
              <a:t>Criação do SICONV/ Portal de Convenios</a:t>
            </a:r>
          </a:p>
          <a:p>
            <a:pPr marL="0" algn="just">
              <a:lnSpc>
                <a:spcPct val="100000"/>
              </a:lnSpc>
              <a:buClr>
                <a:schemeClr val="tx1">
                  <a:lumMod val="65000"/>
                  <a:lumOff val="35000"/>
                </a:schemeClr>
              </a:buClr>
              <a:buSzPct val="100000"/>
            </a:pPr>
            <a:endParaRPr sz="2400" smtClean="0">
              <a:latin typeface="+mn-lt"/>
            </a:endParaRPr>
          </a:p>
          <a:p>
            <a:pPr marL="0" algn="just">
              <a:lnSpc>
                <a:spcPct val="100000"/>
              </a:lnSpc>
              <a:buClr>
                <a:schemeClr val="tx1">
                  <a:lumMod val="65000"/>
                  <a:lumOff val="35000"/>
                </a:schemeClr>
              </a:buClr>
              <a:buSzPct val="100000"/>
            </a:pPr>
            <a:r>
              <a:rPr sz="2400" smtClean="0">
                <a:latin typeface="+mn-lt"/>
              </a:rPr>
              <a:t>Publicação  nova Portaria Interministerial 507, de 2011</a:t>
            </a:r>
          </a:p>
          <a:p>
            <a:pPr marL="0" algn="just">
              <a:lnSpc>
                <a:spcPct val="100000"/>
              </a:lnSpc>
              <a:buClr>
                <a:schemeClr val="tx1">
                  <a:lumMod val="65000"/>
                  <a:lumOff val="35000"/>
                </a:schemeClr>
              </a:buClr>
              <a:buSzPct val="100000"/>
            </a:pPr>
            <a:endParaRPr sz="2400" smtClean="0">
              <a:latin typeface="+mn-lt"/>
            </a:endParaRPr>
          </a:p>
          <a:p>
            <a:pPr marL="0" lvl="1" algn="just">
              <a:lnSpc>
                <a:spcPct val="100000"/>
              </a:lnSpc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itchFamily="34" charset="0"/>
              <a:buChar char="•"/>
            </a:pPr>
            <a:r>
              <a:rPr sz="2400" smtClean="0"/>
              <a:t> Criação GTI/CAF para acompanhamento das medidas de desburocratização dos convênios, dos contratos de repasse e dos termos de cooperação (Resolução 11, de 2011)</a:t>
            </a:r>
          </a:p>
          <a:p>
            <a:pPr marL="0" lvl="1" algn="just">
              <a:lnSpc>
                <a:spcPct val="100000"/>
              </a:lnSpc>
              <a:buClr>
                <a:schemeClr val="accent3">
                  <a:lumMod val="50000"/>
                </a:schemeClr>
              </a:buClr>
              <a:buSzPct val="150000"/>
              <a:buNone/>
            </a:pPr>
            <a:endParaRPr sz="2400" smtClean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Apoio à formação de consórcios  públicos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1538" y="1000108"/>
            <a:ext cx="7858180" cy="5857892"/>
          </a:xfrm>
        </p:spPr>
        <p:txBody>
          <a:bodyPr>
            <a:no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  <a:buFont typeface="Courier New" pitchFamily="49" charset="0"/>
              <a:buChar char="o"/>
            </a:pPr>
            <a:r>
              <a:rPr sz="2400" dirty="0" smtClean="0"/>
              <a:t>São parcerias formadas por dois ou mais entes da federação, para a realização de objetivos de interesse comum, em qualquer área. 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  <a:buFont typeface="Courier New" pitchFamily="49" charset="0"/>
              <a:buChar char="o"/>
            </a:pPr>
            <a:r>
              <a:rPr sz="2400" dirty="0" smtClean="0"/>
              <a:t>Hoje, centenas de consórcios já funcionam no País. Só na área de saúde, cerca de 2000 municípios fazem ações por meio destas associações. 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  <a:buFont typeface="Courier New" pitchFamily="49" charset="0"/>
              <a:buChar char="o"/>
            </a:pPr>
            <a:r>
              <a:rPr sz="2400" dirty="0" smtClean="0"/>
              <a:t>Lei dos consórcios (Lei 11. 107, de 2005)  veio para garantir regras claras e segurança jurídica para aqueles que já estão em funcionamento e estimular a formação de novas parcerias. </a:t>
            </a:r>
          </a:p>
          <a:p>
            <a:pPr marL="0" lvl="1" algn="just">
              <a:lnSpc>
                <a:spcPct val="100000"/>
              </a:lnSpc>
              <a:buClr>
                <a:schemeClr val="accent3">
                  <a:lumMod val="50000"/>
                </a:schemeClr>
              </a:buClr>
              <a:buSzPct val="150000"/>
            </a:pPr>
            <a:endParaRPr sz="2400" dirty="0" smtClean="0"/>
          </a:p>
        </p:txBody>
      </p:sp>
    </p:spTree>
    <p:custDataLst>
      <p:tags r:id="rId1"/>
    </p:custData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143108" y="285728"/>
            <a:ext cx="5410200" cy="914400"/>
          </a:xfrm>
        </p:spPr>
        <p:txBody>
          <a:bodyPr/>
          <a:lstStyle/>
          <a:p>
            <a:pPr algn="ctr"/>
            <a:r>
              <a:rPr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Apoio à transição municipal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85786" y="1142984"/>
            <a:ext cx="835821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4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Orientações para  o encerramento do mandato: </a:t>
            </a:r>
            <a:r>
              <a:rPr sz="24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informações de procedimentos legais a se observar no período e sugestões para realização de uma transição democrática e republicana.</a:t>
            </a:r>
          </a:p>
          <a:p>
            <a:endParaRPr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4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Orientações para  o inicio do mandato: </a:t>
            </a:r>
          </a:p>
          <a:p>
            <a:r>
              <a:rPr sz="24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informações sobre  as competencias municipais e legislação pertinente , atos que devem ser tomados nos primeiros dias de governo etc. , buscando diminuir a descontinuidade da gestão municipal </a:t>
            </a:r>
            <a:r>
              <a:rPr sz="24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endParaRPr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4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II Encontro Nacional de prefeitos e prefeitas. </a:t>
            </a:r>
          </a:p>
          <a:p>
            <a:r>
              <a:rPr sz="2400" i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(Brasília, 26 e 27 fev – 2013 )</a:t>
            </a:r>
          </a:p>
        </p:txBody>
      </p:sp>
    </p:spTree>
    <p:custDataLst>
      <p:tags r:id="rId1"/>
    </p:custData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571480"/>
            <a:ext cx="8229600" cy="914400"/>
          </a:xfrm>
        </p:spPr>
        <p:txBody>
          <a:bodyPr>
            <a:normAutofit fontScale="90000"/>
          </a:bodyPr>
          <a:lstStyle/>
          <a:p>
            <a:r>
              <a:rPr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Portal Federativo </a:t>
            </a:r>
            <a:br>
              <a:rPr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i="1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www.portalfederativo.gov.br</a:t>
            </a:r>
            <a:r>
              <a:rPr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214414" y="1785926"/>
            <a:ext cx="42883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z="2400" i="1" smtClean="0"/>
              <a:t> </a:t>
            </a:r>
          </a:p>
          <a:p>
            <a:endParaRPr lang="pt-BR" sz="2400" i="1" dirty="0"/>
          </a:p>
        </p:txBody>
      </p:sp>
      <p:sp>
        <p:nvSpPr>
          <p:cNvPr id="7" name="Retângulo 6"/>
          <p:cNvSpPr/>
          <p:nvPr/>
        </p:nvSpPr>
        <p:spPr>
          <a:xfrm>
            <a:off x="1000100" y="1872020"/>
            <a:ext cx="750099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305A40"/>
              </a:buClr>
              <a:buSzPct val="100000"/>
            </a:pPr>
            <a:r>
              <a:rPr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Serviços:</a:t>
            </a:r>
          </a:p>
          <a:p>
            <a:pPr>
              <a:buClr>
                <a:srgbClr val="305A40"/>
              </a:buClr>
              <a:buSzPct val="100000"/>
            </a:pPr>
            <a:endParaRPr sz="10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Courier New" pitchFamily="49" charset="0"/>
              <a:buChar char="o"/>
            </a:pPr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Divulgação de noticias/materias de interesse dos municípios;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Courier New" pitchFamily="49" charset="0"/>
              <a:buChar char="o"/>
            </a:pPr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Organização das informações existentes no Governo Federal sobre cada Município.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Courier New" pitchFamily="49" charset="0"/>
              <a:buChar char="o"/>
            </a:pPr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Sistema de busca do Catálogo web para acesso a informações dos programas federais destinados aos municípios,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Courier New" pitchFamily="49" charset="0"/>
              <a:buChar char="o"/>
            </a:pPr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Manual sobre Convênios e outras Publicações de interesse</a:t>
            </a:r>
          </a:p>
          <a:p>
            <a:pPr>
              <a:buClr>
                <a:srgbClr val="305A40"/>
              </a:buClr>
              <a:buSzPct val="100000"/>
            </a:pPr>
            <a:endParaRPr lang="pt-BR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eXH6ortg5F8MBDBCXffNY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oXR3Z3jBsekg7NRQLn8qd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KFWXxGAyYfCtF4ddJkuV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QNEFOha65AcJnopmApIDZ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4Uz8NaUn7hy4zTckDsXZ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bN8jrcRkzLTOV54VyMEqh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eXH6ortg5F8MBDBCXffNY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eXH6ortg5F8MBDBCXffNY"/>
</p:tagLst>
</file>

<file path=ppt/theme/theme1.xml><?xml version="1.0" encoding="utf-8"?>
<a:theme xmlns:a="http://schemas.openxmlformats.org/drawingml/2006/main" name="TS10167455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2FDBA4A-954E-4D4F-9247-12B035F408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TS101674556</Template>
  <TotalTime>0</TotalTime>
  <Words>943</Words>
  <Application>Microsoft Office PowerPoint</Application>
  <PresentationFormat>Apresentação na tela (4:3)</PresentationFormat>
  <Paragraphs>108</Paragraphs>
  <Slides>14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TS101674556</vt:lpstr>
      <vt:lpstr>I Fórum Estadual dos Secretários Municipais de Administração e Planejamento</vt:lpstr>
      <vt:lpstr>Diagnóstico:</vt:lpstr>
      <vt:lpstr>O Município tem sua capacidade de gestão  fortalecida e/ou ampliada quando:</vt:lpstr>
      <vt:lpstr>Agenda nacional de apoio à gestão dos municípios</vt:lpstr>
      <vt:lpstr>Apoio à gestão dos municípios</vt:lpstr>
      <vt:lpstr>Desburocratização do acesso aos programas e recursos federais</vt:lpstr>
      <vt:lpstr>Apoio à formação de consórcios  públicos</vt:lpstr>
      <vt:lpstr> Apoio à transição municipal</vt:lpstr>
      <vt:lpstr>Portal Federativo  www.portalfederativo.gov.br </vt:lpstr>
      <vt:lpstr>Portal de Convenios  - SICONV www.convenios.gov.br/portal     </vt:lpstr>
      <vt:lpstr>Portal do Software Público  www.softwarepublico.gov.br </vt:lpstr>
      <vt:lpstr>Compromisso do governo federal com os municípios </vt:lpstr>
      <vt:lpstr>Gerencia Macroregional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2012-04-09T14:00:03Z</dcterms:created>
  <dcterms:modified xsi:type="dcterms:W3CDTF">2012-04-11T12:06:18Z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TC016745569991</vt:lpwstr>
  </property>
</Properties>
</file>