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62" r:id="rId2"/>
    <p:sldId id="260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7" r:id="rId16"/>
    <p:sldId id="279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90" r:id="rId27"/>
    <p:sldId id="263" r:id="rId28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9" d="100"/>
          <a:sy n="79" d="100"/>
        </p:scale>
        <p:origin x="-1260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1B531C-C371-46B6-A3B8-48E9762D834E}" type="datetimeFigureOut">
              <a:rPr lang="pt-BR" smtClean="0"/>
              <a:pPr/>
              <a:t>15/03/2018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15A2FF-CA0B-4C88-9264-B578BC7F729E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9C41F-6C8A-4AEB-B085-6B89CA92D991}" type="datetimeFigureOut">
              <a:rPr lang="pt-BR" smtClean="0"/>
              <a:pPr/>
              <a:t>15/03/2018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88A29-1A40-412B-8849-C4EB9122AED8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1887023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9C41F-6C8A-4AEB-B085-6B89CA92D991}" type="datetimeFigureOut">
              <a:rPr lang="pt-BR" smtClean="0"/>
              <a:pPr/>
              <a:t>15/03/2018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88A29-1A40-412B-8849-C4EB9122AED8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29307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9C41F-6C8A-4AEB-B085-6B89CA92D991}" type="datetimeFigureOut">
              <a:rPr lang="pt-BR" smtClean="0"/>
              <a:pPr/>
              <a:t>15/03/2018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88A29-1A40-412B-8849-C4EB9122AED8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429051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9C41F-6C8A-4AEB-B085-6B89CA92D991}" type="datetimeFigureOut">
              <a:rPr lang="pt-BR" smtClean="0"/>
              <a:pPr/>
              <a:t>15/03/2018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88A29-1A40-412B-8849-C4EB9122AED8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573355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9C41F-6C8A-4AEB-B085-6B89CA92D991}" type="datetimeFigureOut">
              <a:rPr lang="pt-BR" smtClean="0"/>
              <a:pPr/>
              <a:t>15/03/2018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88A29-1A40-412B-8849-C4EB9122AED8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643091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9C41F-6C8A-4AEB-B085-6B89CA92D991}" type="datetimeFigureOut">
              <a:rPr lang="pt-BR" smtClean="0"/>
              <a:pPr/>
              <a:t>15/03/2018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88A29-1A40-412B-8849-C4EB9122AED8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2771400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9C41F-6C8A-4AEB-B085-6B89CA92D991}" type="datetimeFigureOut">
              <a:rPr lang="pt-BR" smtClean="0"/>
              <a:pPr/>
              <a:t>15/03/2018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88A29-1A40-412B-8849-C4EB9122AED8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456682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9C41F-6C8A-4AEB-B085-6B89CA92D991}" type="datetimeFigureOut">
              <a:rPr lang="pt-BR" smtClean="0"/>
              <a:pPr/>
              <a:t>15/03/2018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88A29-1A40-412B-8849-C4EB9122AED8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1698663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9C41F-6C8A-4AEB-B085-6B89CA92D991}" type="datetimeFigureOut">
              <a:rPr lang="pt-BR" smtClean="0"/>
              <a:pPr/>
              <a:t>15/03/2018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88A29-1A40-412B-8849-C4EB9122AED8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9568261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9C41F-6C8A-4AEB-B085-6B89CA92D991}" type="datetimeFigureOut">
              <a:rPr lang="pt-BR" smtClean="0"/>
              <a:pPr/>
              <a:t>15/03/2018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88A29-1A40-412B-8849-C4EB9122AED8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028366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9C41F-6C8A-4AEB-B085-6B89CA92D991}" type="datetimeFigureOut">
              <a:rPr lang="pt-BR" smtClean="0"/>
              <a:pPr/>
              <a:t>15/03/2018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88A29-1A40-412B-8849-C4EB9122AED8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770323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C9C41F-6C8A-4AEB-B085-6B89CA92D991}" type="datetimeFigureOut">
              <a:rPr lang="pt-BR" smtClean="0"/>
              <a:pPr/>
              <a:t>15/03/2018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88A29-1A40-412B-8849-C4EB9122AED8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508957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hyperlink" Target="mailto:nucleodepsicologiacerestgo@gmail.com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cerest.goias@hotmail.com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80606"/>
            <a:ext cx="9144000" cy="6938606"/>
          </a:xfrm>
        </p:spPr>
      </p:pic>
      <p:sp>
        <p:nvSpPr>
          <p:cNvPr id="5" name="Retângulo 4"/>
          <p:cNvSpPr/>
          <p:nvPr/>
        </p:nvSpPr>
        <p:spPr>
          <a:xfrm>
            <a:off x="1285852" y="1357298"/>
            <a:ext cx="7429552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</a:pPr>
            <a:endParaRPr lang="pt-BR" sz="3200" dirty="0" smtClean="0">
              <a:solidFill>
                <a:srgbClr val="FFFFFF"/>
              </a:solidFill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</a:pPr>
            <a:r>
              <a:rPr lang="pt-BR" sz="3200" dirty="0" smtClean="0">
                <a:solidFill>
                  <a:srgbClr val="FFFFFF"/>
                </a:solidFill>
              </a:rPr>
              <a:t>Capacitação para Notificação de Agravos / Doenças Relacionadas ao Trabalho</a:t>
            </a:r>
          </a:p>
          <a:p>
            <a:pPr algn="ctr"/>
            <a:endParaRPr lang="pt-BR" sz="3200" b="1" dirty="0" smtClean="0">
              <a:solidFill>
                <a:schemeClr val="bg1"/>
              </a:solidFill>
            </a:endParaRPr>
          </a:p>
          <a:p>
            <a:endParaRPr lang="pt-BR" sz="2800" dirty="0">
              <a:solidFill>
                <a:schemeClr val="bg1"/>
              </a:solidFill>
            </a:endParaRP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23728" y="4834674"/>
            <a:ext cx="5544616" cy="1077084"/>
          </a:xfrm>
          <a:prstGeom prst="rect">
            <a:avLst/>
          </a:prstGeom>
        </p:spPr>
      </p:pic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1214414" y="4000504"/>
            <a:ext cx="7343775" cy="8651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algn="ctr">
              <a:spcAft>
                <a:spcPts val="600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2200" dirty="0">
                <a:solidFill>
                  <a:srgbClr val="000000"/>
                </a:solidFill>
              </a:rPr>
              <a:t>Núcleo de Psicologia do CEREST </a:t>
            </a:r>
            <a:r>
              <a:rPr lang="pt-BR" sz="2200" dirty="0" smtClean="0">
                <a:solidFill>
                  <a:srgbClr val="000000"/>
                </a:solidFill>
              </a:rPr>
              <a:t>Estadual</a:t>
            </a:r>
          </a:p>
          <a:p>
            <a:pPr algn="ctr">
              <a:spcAft>
                <a:spcPts val="600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2200" b="1" dirty="0" smtClean="0">
                <a:solidFill>
                  <a:srgbClr val="000000"/>
                </a:solidFill>
              </a:rPr>
              <a:t>Ana Flávia Coutinho e Elise Alves dos Santos</a:t>
            </a:r>
            <a:endParaRPr lang="pt-BR" sz="22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29421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642910" y="274638"/>
            <a:ext cx="8043890" cy="1143000"/>
          </a:xfrm>
        </p:spPr>
        <p:txBody>
          <a:bodyPr>
            <a:normAutofit fontScale="90000"/>
          </a:bodyPr>
          <a:lstStyle/>
          <a:p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>
                <a:solidFill>
                  <a:schemeClr val="bg1"/>
                </a:solidFill>
              </a:rPr>
              <a:t>Dermatoses ocupacionais - L 98.9 </a:t>
            </a:r>
            <a:br>
              <a:rPr lang="pt-BR" b="1" dirty="0" smtClean="0">
                <a:solidFill>
                  <a:schemeClr val="bg1"/>
                </a:solidFill>
              </a:rPr>
            </a:b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000100" y="1571612"/>
            <a:ext cx="7615262" cy="3054353"/>
          </a:xfrm>
        </p:spPr>
        <p:txBody>
          <a:bodyPr>
            <a:normAutofit fontScale="85000" lnSpcReduction="20000"/>
          </a:bodyPr>
          <a:lstStyle/>
          <a:p>
            <a:pPr lvl="1"/>
            <a:endParaRPr lang="pt-BR" dirty="0" smtClean="0"/>
          </a:p>
          <a:p>
            <a:pPr algn="just">
              <a:buNone/>
            </a:pPr>
            <a:r>
              <a:rPr lang="pt-BR" dirty="0" smtClean="0"/>
              <a:t>		Compreendem as alterações da pele, mucosas e anexos, direta ou indiretamente causadas, mantidas ou agravadas pelo trabalho. Podem estar relacionadas com substâncias químicas, o que ocorre em 80% dos casos, ou com agentes biológicos ou físicos, e ocasionam quadros do tipo irritativo (a maioria) ou do tipo sensibilizante.</a:t>
            </a:r>
          </a:p>
          <a:p>
            <a:pPr algn="just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324542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285720" y="1071546"/>
            <a:ext cx="8858280" cy="1143000"/>
          </a:xfrm>
        </p:spPr>
        <p:txBody>
          <a:bodyPr>
            <a:normAutofit fontScale="90000"/>
          </a:bodyPr>
          <a:lstStyle/>
          <a:p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>
                <a:solidFill>
                  <a:schemeClr val="bg1"/>
                </a:solidFill>
              </a:rPr>
              <a:t>Lesões por Esforços Repetitivos / Distúrbios </a:t>
            </a:r>
            <a:r>
              <a:rPr lang="pt-BR" b="1" dirty="0" err="1" smtClean="0">
                <a:solidFill>
                  <a:schemeClr val="bg1"/>
                </a:solidFill>
              </a:rPr>
              <a:t>Osteomusculares</a:t>
            </a:r>
            <a:r>
              <a:rPr lang="pt-BR" b="1" dirty="0" smtClean="0">
                <a:solidFill>
                  <a:schemeClr val="bg1"/>
                </a:solidFill>
              </a:rPr>
              <a:t> Relacionados ao Trabalho (LER / DORT) – Z 57.9</a:t>
            </a: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214414" y="2928934"/>
            <a:ext cx="7615262" cy="3643338"/>
          </a:xfrm>
        </p:spPr>
        <p:txBody>
          <a:bodyPr>
            <a:normAutofit fontScale="25000" lnSpcReduction="20000"/>
          </a:bodyPr>
          <a:lstStyle/>
          <a:p>
            <a:endParaRPr lang="pt-BR" dirty="0" smtClean="0"/>
          </a:p>
          <a:p>
            <a:pPr algn="just">
              <a:buNone/>
            </a:pPr>
            <a:r>
              <a:rPr lang="pt-BR" dirty="0" smtClean="0"/>
              <a:t>	</a:t>
            </a:r>
            <a:r>
              <a:rPr lang="pt-BR" sz="7400" dirty="0" smtClean="0"/>
              <a:t>	</a:t>
            </a:r>
            <a:r>
              <a:rPr lang="pt-BR" sz="9600" dirty="0" smtClean="0"/>
              <a:t>É uma síndrome clínica que afeta o sistema músculo-esquelético em geral, caracterizada pela ocorrência de vários sintomas concomitantes ou não, de aparecimento insidioso, tais como dor crônica, parestesia, fadiga muscular, manifestando-se principalmente no pescoço, cintura escapular e / ou membros superiores. Acontece em decorrência das relações e da organização do trabalho, onde as atividades são realizadas com movimentos repetitivos, com posturas inadequadas, trabalho muscular estático e outras condições inadequadas.</a:t>
            </a:r>
          </a:p>
          <a:p>
            <a:pPr algn="just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324542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642910" y="-428652"/>
            <a:ext cx="8043890" cy="1571636"/>
          </a:xfrm>
        </p:spPr>
        <p:txBody>
          <a:bodyPr>
            <a:normAutofit fontScale="90000"/>
          </a:bodyPr>
          <a:lstStyle/>
          <a:p>
            <a:r>
              <a:rPr lang="pt-BR" b="1" dirty="0" smtClean="0">
                <a:solidFill>
                  <a:schemeClr val="bg1"/>
                </a:solidFill>
              </a:rPr>
              <a:t/>
            </a:r>
            <a:br>
              <a:rPr lang="pt-BR" b="1" dirty="0" smtClean="0">
                <a:solidFill>
                  <a:schemeClr val="bg1"/>
                </a:solidFill>
              </a:rPr>
            </a:br>
            <a:r>
              <a:rPr lang="pt-BR" b="1" dirty="0" smtClean="0">
                <a:solidFill>
                  <a:schemeClr val="bg1"/>
                </a:solidFill>
              </a:rPr>
              <a:t/>
            </a:r>
            <a:br>
              <a:rPr lang="pt-BR" b="1" dirty="0" smtClean="0">
                <a:solidFill>
                  <a:schemeClr val="bg1"/>
                </a:solidFill>
              </a:rPr>
            </a:br>
            <a:r>
              <a:rPr lang="pt-BR" b="1" dirty="0" smtClean="0">
                <a:solidFill>
                  <a:schemeClr val="bg1"/>
                </a:solidFill>
              </a:rPr>
              <a:t/>
            </a:r>
            <a:br>
              <a:rPr lang="pt-BR" b="1" dirty="0" smtClean="0">
                <a:solidFill>
                  <a:schemeClr val="bg1"/>
                </a:solidFill>
              </a:rPr>
            </a:br>
            <a:r>
              <a:rPr lang="pt-BR" b="1" dirty="0" smtClean="0">
                <a:solidFill>
                  <a:schemeClr val="bg1"/>
                </a:solidFill>
              </a:rPr>
              <a:t/>
            </a:r>
            <a:br>
              <a:rPr lang="pt-BR" b="1" dirty="0" smtClean="0">
                <a:solidFill>
                  <a:schemeClr val="bg1"/>
                </a:solidFill>
              </a:rPr>
            </a:br>
            <a:r>
              <a:rPr lang="pt-BR" b="1" dirty="0" smtClean="0">
                <a:solidFill>
                  <a:schemeClr val="bg1"/>
                </a:solidFill>
              </a:rPr>
              <a:t/>
            </a:r>
            <a:br>
              <a:rPr lang="pt-BR" b="1" dirty="0" smtClean="0">
                <a:solidFill>
                  <a:schemeClr val="bg1"/>
                </a:solidFill>
              </a:rPr>
            </a:br>
            <a:r>
              <a:rPr lang="pt-BR" b="1" dirty="0" smtClean="0">
                <a:solidFill>
                  <a:schemeClr val="bg1"/>
                </a:solidFill>
              </a:rPr>
              <a:t>Perda Auditiva induzida por Ruído (PAIR) -  Z 57.9</a:t>
            </a: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214414" y="2143116"/>
            <a:ext cx="7615262" cy="3054353"/>
          </a:xfrm>
        </p:spPr>
        <p:txBody>
          <a:bodyPr>
            <a:normAutofit fontScale="92500"/>
          </a:bodyPr>
          <a:lstStyle/>
          <a:p>
            <a:pPr algn="just">
              <a:buNone/>
            </a:pPr>
            <a:r>
              <a:rPr lang="pt-BR" dirty="0" smtClean="0"/>
              <a:t>		É a diminuição gradual da acuidade auditiva, decorrente da exposição continuada a níveis elevados de ruído no ambiente de trabalho. É sempre neurosensorial, irreversível e passível de não progressão uma vez cessada a exposição ao ruído.</a:t>
            </a:r>
          </a:p>
          <a:p>
            <a:pPr algn="just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324542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642910" y="274638"/>
            <a:ext cx="8043890" cy="1143000"/>
          </a:xfrm>
        </p:spPr>
        <p:txBody>
          <a:bodyPr>
            <a:normAutofit fontScale="90000"/>
          </a:bodyPr>
          <a:lstStyle/>
          <a:p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err="1" smtClean="0">
                <a:solidFill>
                  <a:schemeClr val="bg1"/>
                </a:solidFill>
              </a:rPr>
              <a:t>Pneumoconioses</a:t>
            </a:r>
            <a:r>
              <a:rPr lang="pt-BR" b="1" dirty="0" smtClean="0">
                <a:solidFill>
                  <a:schemeClr val="bg1"/>
                </a:solidFill>
              </a:rPr>
              <a:t> - J 64   </a:t>
            </a: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214414" y="1500174"/>
            <a:ext cx="7615262" cy="4929222"/>
          </a:xfrm>
        </p:spPr>
        <p:txBody>
          <a:bodyPr>
            <a:normAutofit fontScale="25000" lnSpcReduction="20000"/>
          </a:bodyPr>
          <a:lstStyle/>
          <a:p>
            <a:pPr marL="228600" indent="-228600" algn="just">
              <a:buNone/>
            </a:pPr>
            <a:r>
              <a:rPr lang="pt-BR" dirty="0" smtClean="0"/>
              <a:t>	</a:t>
            </a:r>
            <a:r>
              <a:rPr lang="pt-BR" sz="9600" dirty="0" smtClean="0"/>
              <a:t>	Conjunto de doenças pulmonares causadas pelo acúmulo de poeiras nos pulmões e reação tissular à presença dessas poeiras, presentes no ambiente de trabalho. Podem abranger os seguintes grupos:</a:t>
            </a:r>
          </a:p>
          <a:p>
            <a:pPr marL="228600" lvl="1" indent="-228600"/>
            <a:endParaRPr lang="pt-BR" sz="9600" dirty="0" smtClean="0"/>
          </a:p>
          <a:p>
            <a:pPr marL="228600" lvl="2" algn="just">
              <a:buNone/>
            </a:pPr>
            <a:r>
              <a:rPr lang="pt-BR" sz="9600" dirty="0" smtClean="0"/>
              <a:t>a) </a:t>
            </a:r>
            <a:r>
              <a:rPr lang="pt-BR" sz="9600" dirty="0" err="1" smtClean="0"/>
              <a:t>Pneumoconiose</a:t>
            </a:r>
            <a:r>
              <a:rPr lang="pt-BR" sz="9600" dirty="0" smtClean="0"/>
              <a:t> causada pela sílica;</a:t>
            </a:r>
          </a:p>
          <a:p>
            <a:pPr marL="228600" lvl="2" algn="just">
              <a:buNone/>
            </a:pPr>
            <a:r>
              <a:rPr lang="pt-BR" sz="9600" dirty="0" smtClean="0"/>
              <a:t>b) </a:t>
            </a:r>
            <a:r>
              <a:rPr lang="pt-BR" sz="9600" dirty="0" err="1" smtClean="0"/>
              <a:t>Pneumoconiose</a:t>
            </a:r>
            <a:r>
              <a:rPr lang="pt-BR" sz="9600" dirty="0" smtClean="0"/>
              <a:t> causada pelas poeiras do carvão mineral;</a:t>
            </a:r>
          </a:p>
          <a:p>
            <a:pPr marL="228600" lvl="2" algn="just">
              <a:buNone/>
            </a:pPr>
            <a:r>
              <a:rPr lang="pt-BR" sz="9600" dirty="0" smtClean="0"/>
              <a:t>c) </a:t>
            </a:r>
            <a:r>
              <a:rPr lang="pt-BR" sz="9600" dirty="0" err="1" smtClean="0"/>
              <a:t>Asbestose</a:t>
            </a:r>
            <a:r>
              <a:rPr lang="pt-BR" sz="9600" dirty="0" smtClean="0"/>
              <a:t>;</a:t>
            </a:r>
          </a:p>
          <a:p>
            <a:pPr marL="228600" lvl="2" algn="just">
              <a:buNone/>
            </a:pPr>
            <a:r>
              <a:rPr lang="pt-BR" sz="9600" dirty="0" smtClean="0"/>
              <a:t>d) </a:t>
            </a:r>
            <a:r>
              <a:rPr lang="pt-BR" sz="9600" dirty="0" err="1" smtClean="0"/>
              <a:t>Pneumoconiose</a:t>
            </a:r>
            <a:r>
              <a:rPr lang="pt-BR" sz="9600" dirty="0" smtClean="0"/>
              <a:t> devido a outras poeiras inorgânicas;</a:t>
            </a:r>
          </a:p>
          <a:p>
            <a:pPr marL="228600" lvl="2" algn="just">
              <a:buNone/>
            </a:pPr>
            <a:r>
              <a:rPr lang="pt-BR" sz="9600" dirty="0" smtClean="0"/>
              <a:t>e) </a:t>
            </a:r>
            <a:r>
              <a:rPr lang="pt-BR" sz="9600" dirty="0" err="1" smtClean="0"/>
              <a:t>Pneumoconiose</a:t>
            </a:r>
            <a:r>
              <a:rPr lang="pt-BR" sz="9600" dirty="0" smtClean="0"/>
              <a:t> por poeiras mistas.</a:t>
            </a:r>
          </a:p>
          <a:p>
            <a:pPr marL="228600" indent="-228600" algn="just">
              <a:buNone/>
            </a:pPr>
            <a:endParaRPr lang="pt-BR" sz="4400" dirty="0"/>
          </a:p>
        </p:txBody>
      </p:sp>
    </p:spTree>
    <p:extLst>
      <p:ext uri="{BB962C8B-B14F-4D97-AF65-F5344CB8AC3E}">
        <p14:creationId xmlns:p14="http://schemas.microsoft.com/office/powerpoint/2010/main" xmlns="" val="324542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642910" y="274638"/>
            <a:ext cx="8043890" cy="1143000"/>
          </a:xfrm>
        </p:spPr>
        <p:txBody>
          <a:bodyPr>
            <a:normAutofit fontScale="90000"/>
          </a:bodyPr>
          <a:lstStyle/>
          <a:p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>
                <a:solidFill>
                  <a:schemeClr val="bg1"/>
                </a:solidFill>
              </a:rPr>
              <a:t>Transtorno Mental Relacionado ao Trabalho  - F99</a:t>
            </a: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214414" y="2143116"/>
            <a:ext cx="7615262" cy="3054353"/>
          </a:xfrm>
        </p:spPr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pt-BR" dirty="0" smtClean="0"/>
              <a:t>	</a:t>
            </a:r>
          </a:p>
          <a:p>
            <a:pPr marL="0" indent="0" algn="just">
              <a:buNone/>
            </a:pPr>
            <a:r>
              <a:rPr lang="pt-BR" sz="3400" dirty="0" smtClean="0"/>
              <a:t>      Transtornos mentais e do comportamento relacionados ao trabalho são aqueles resultantes de situações do processo de trabalho, provenientes de fatores pontuais como exposição à determinados agentes tóxicos, até a completa articulação de fatores relativos à organização do trabalho, como a divisão e parcelamento das tarefas, as políticas de gerenciamento das pessoas, assédio moral no trabalho e a estrutura hierárquica organizacional. </a:t>
            </a:r>
          </a:p>
          <a:p>
            <a:pPr algn="just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324542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642910" y="274638"/>
            <a:ext cx="8043890" cy="1143000"/>
          </a:xfrm>
        </p:spPr>
        <p:txBody>
          <a:bodyPr>
            <a:normAutofit fontScale="90000"/>
          </a:bodyPr>
          <a:lstStyle/>
          <a:p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>
                <a:solidFill>
                  <a:schemeClr val="bg1"/>
                </a:solidFill>
              </a:rPr>
              <a:t>Transtorno Mental Relacionado ao Trabalho  </a:t>
            </a: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214414" y="2143116"/>
            <a:ext cx="7615262" cy="305435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pt-BR" dirty="0" smtClean="0"/>
              <a:t>		</a:t>
            </a:r>
          </a:p>
          <a:p>
            <a:pPr algn="just">
              <a:buNone/>
            </a:pPr>
            <a:endParaRPr lang="pt-BR" dirty="0"/>
          </a:p>
        </p:txBody>
      </p:sp>
      <p:sp>
        <p:nvSpPr>
          <p:cNvPr id="5" name="Retângulo 4"/>
          <p:cNvSpPr/>
          <p:nvPr/>
        </p:nvSpPr>
        <p:spPr>
          <a:xfrm>
            <a:off x="1214414" y="2428868"/>
            <a:ext cx="792958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800" dirty="0" smtClean="0"/>
              <a:t>      Para pensar o agravo de Transtornos Mentais Relacionados ao Trabalho (TMRT) o Ministério da Saúde utiliza a classificação proposta de Schilling de três categorias de doenças – Grupo I, Grupo II e Grupo III (BRASIL, 2001, p. 28).</a:t>
            </a:r>
          </a:p>
        </p:txBody>
      </p:sp>
    </p:spTree>
    <p:extLst>
      <p:ext uri="{BB962C8B-B14F-4D97-AF65-F5344CB8AC3E}">
        <p14:creationId xmlns:p14="http://schemas.microsoft.com/office/powerpoint/2010/main" xmlns="" val="324542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642910" y="274638"/>
            <a:ext cx="8043890" cy="1143000"/>
          </a:xfrm>
        </p:spPr>
        <p:txBody>
          <a:bodyPr>
            <a:normAutofit fontScale="90000"/>
          </a:bodyPr>
          <a:lstStyle/>
          <a:p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> </a:t>
            </a:r>
            <a:br>
              <a:rPr lang="pt-BR" b="1" dirty="0" smtClean="0"/>
            </a:br>
            <a:r>
              <a:rPr lang="pt-BR" b="1" dirty="0" smtClean="0">
                <a:solidFill>
                  <a:schemeClr val="bg1"/>
                </a:solidFill>
              </a:rPr>
              <a:t>Grupo I – Trabalho é causa necessária</a:t>
            </a: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214414" y="2143116"/>
            <a:ext cx="7615262" cy="305435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pt-BR" dirty="0" smtClean="0"/>
              <a:t>		</a:t>
            </a:r>
          </a:p>
          <a:p>
            <a:pPr algn="just">
              <a:buNone/>
            </a:pPr>
            <a:endParaRPr lang="pt-BR" dirty="0"/>
          </a:p>
        </p:txBody>
      </p:sp>
      <p:sp>
        <p:nvSpPr>
          <p:cNvPr id="5" name="Retângulo 4"/>
          <p:cNvSpPr/>
          <p:nvPr/>
        </p:nvSpPr>
        <p:spPr>
          <a:xfrm>
            <a:off x="2286000" y="2551837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dirty="0" smtClean="0"/>
              <a:t>	</a:t>
            </a:r>
          </a:p>
        </p:txBody>
      </p:sp>
      <p:sp>
        <p:nvSpPr>
          <p:cNvPr id="8" name="Retângulo 7"/>
          <p:cNvSpPr/>
          <p:nvPr/>
        </p:nvSpPr>
        <p:spPr>
          <a:xfrm>
            <a:off x="1214414" y="1857364"/>
            <a:ext cx="750099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400" dirty="0" smtClean="0"/>
              <a:t>       No Grupo I estão agrupadas pelas doenças em que o </a:t>
            </a:r>
            <a:r>
              <a:rPr lang="pt-BR" sz="2400" u="sng" dirty="0" smtClean="0"/>
              <a:t>trabalho é causa necessária, </a:t>
            </a:r>
            <a:r>
              <a:rPr lang="pt-BR" sz="2400" dirty="0" smtClean="0"/>
              <a:t>tipificadas pelas “doenças profissionais”, </a:t>
            </a:r>
            <a:r>
              <a:rPr lang="pt-BR" sz="2400" i="1" dirty="0" err="1" smtClean="0"/>
              <a:t>stricto</a:t>
            </a:r>
            <a:r>
              <a:rPr lang="pt-BR" sz="2400" i="1" dirty="0" smtClean="0"/>
              <a:t> </a:t>
            </a:r>
            <a:r>
              <a:rPr lang="pt-BR" sz="2400" i="1" dirty="0" err="1" smtClean="0"/>
              <a:t>sensu</a:t>
            </a:r>
            <a:r>
              <a:rPr lang="pt-BR" sz="2400" i="1" dirty="0" smtClean="0"/>
              <a:t>, </a:t>
            </a:r>
            <a:r>
              <a:rPr lang="pt-BR" sz="2400" dirty="0" smtClean="0"/>
              <a:t>e pelas intoxicações profissionais agudas. (BRASIL, 2001, p. 28).</a:t>
            </a:r>
          </a:p>
          <a:p>
            <a:pPr algn="just"/>
            <a:endParaRPr lang="pt-BR" sz="2400" dirty="0" smtClean="0"/>
          </a:p>
          <a:p>
            <a:pPr algn="just"/>
            <a:r>
              <a:rPr lang="pt-BR" sz="2400" dirty="0" smtClean="0"/>
              <a:t>      Exemplo: exposição a um evento ou situação estressante de natureza excepcionalmente ameaçadora – vítimas de assaltos, por exemplo, - pode desencadear o quadro de </a:t>
            </a:r>
            <a:r>
              <a:rPr lang="pt-BR" sz="2400" u="sng" dirty="0" smtClean="0"/>
              <a:t>estresse pós-traumático </a:t>
            </a:r>
            <a:r>
              <a:rPr lang="pt-BR" sz="2400" dirty="0" smtClean="0"/>
              <a:t>(CFP &amp; CREPOP, 2008). </a:t>
            </a:r>
          </a:p>
        </p:txBody>
      </p:sp>
    </p:spTree>
    <p:extLst>
      <p:ext uri="{BB962C8B-B14F-4D97-AF65-F5344CB8AC3E}">
        <p14:creationId xmlns:p14="http://schemas.microsoft.com/office/powerpoint/2010/main" xmlns="" val="324542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642910" y="274638"/>
            <a:ext cx="8043890" cy="1143000"/>
          </a:xfrm>
        </p:spPr>
        <p:txBody>
          <a:bodyPr>
            <a:normAutofit fontScale="90000"/>
          </a:bodyPr>
          <a:lstStyle/>
          <a:p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>
                <a:solidFill>
                  <a:schemeClr val="bg1"/>
                </a:solidFill>
              </a:rPr>
              <a:t>Grupo II -  Trabalho pode ser um fator de risco </a:t>
            </a: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214414" y="2143116"/>
            <a:ext cx="7615262" cy="305435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pt-BR" dirty="0" smtClean="0"/>
              <a:t>		</a:t>
            </a:r>
          </a:p>
          <a:p>
            <a:pPr algn="just">
              <a:buNone/>
            </a:pPr>
            <a:endParaRPr lang="pt-BR" dirty="0"/>
          </a:p>
        </p:txBody>
      </p:sp>
      <p:sp>
        <p:nvSpPr>
          <p:cNvPr id="5" name="Retângulo 4"/>
          <p:cNvSpPr/>
          <p:nvPr/>
        </p:nvSpPr>
        <p:spPr>
          <a:xfrm>
            <a:off x="1214414" y="2071678"/>
            <a:ext cx="7715304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000" dirty="0" smtClean="0"/>
              <a:t>       No Grupo II estão as doenças em </a:t>
            </a:r>
            <a:r>
              <a:rPr lang="pt-BR" sz="2000" u="sng" dirty="0" smtClean="0"/>
              <a:t>que o trabalho pode ser um fator de risco, contributivo, mas não necessário</a:t>
            </a:r>
            <a:r>
              <a:rPr lang="pt-BR" sz="2000" dirty="0" smtClean="0"/>
              <a:t>, exemplificadas por todas as doenças “comuns”, mais frequentes ou mais precoces em determinados grupos ocupacionais e que, portanto, o nexo causal é de natureza epidemiológica.</a:t>
            </a:r>
          </a:p>
          <a:p>
            <a:pPr algn="just"/>
            <a:endParaRPr lang="pt-BR" sz="2000" dirty="0" smtClean="0"/>
          </a:p>
          <a:p>
            <a:pPr algn="just"/>
            <a:r>
              <a:rPr lang="pt-BR" sz="2000" dirty="0" smtClean="0"/>
              <a:t>        Exemplo: A vivência de esgotamento profissional em um contexto de estresse laboral prolongado, com ritmo de trabalho penoso e ambientes que passam por transformações organizacionais, pode levar à exaustão emocional e desencadear a síndrome de </a:t>
            </a:r>
            <a:r>
              <a:rPr lang="pt-BR" sz="2000" i="1" u="sng" dirty="0" err="1" smtClean="0"/>
              <a:t>burnout</a:t>
            </a:r>
            <a:r>
              <a:rPr lang="pt-BR" sz="2000" u="sng" dirty="0" smtClean="0"/>
              <a:t>  -esgotamento profissional </a:t>
            </a:r>
            <a:r>
              <a:rPr lang="pt-BR" sz="2000" dirty="0" smtClean="0"/>
              <a:t> (CFP &amp; CREPOP, 2008).</a:t>
            </a:r>
          </a:p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xmlns="" val="324542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857224" y="428604"/>
            <a:ext cx="8143932" cy="1143000"/>
          </a:xfrm>
        </p:spPr>
        <p:txBody>
          <a:bodyPr>
            <a:normAutofit fontScale="90000"/>
          </a:bodyPr>
          <a:lstStyle/>
          <a:p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> </a:t>
            </a:r>
            <a:br>
              <a:rPr lang="pt-BR" b="1" dirty="0" smtClean="0"/>
            </a:br>
            <a:r>
              <a:rPr lang="pt-BR" b="1" dirty="0" smtClean="0"/>
              <a:t> </a:t>
            </a:r>
            <a:r>
              <a:rPr lang="pt-BR" b="1" dirty="0" smtClean="0">
                <a:solidFill>
                  <a:schemeClr val="bg1"/>
                </a:solidFill>
              </a:rPr>
              <a:t>Grupo III – Trabalho como agravador do transtorno</a:t>
            </a: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857224" y="1928802"/>
            <a:ext cx="7972452" cy="4286280"/>
          </a:xfrm>
        </p:spPr>
        <p:txBody>
          <a:bodyPr>
            <a:normAutofit fontScale="32500" lnSpcReduction="20000"/>
          </a:bodyPr>
          <a:lstStyle/>
          <a:p>
            <a:pPr algn="just">
              <a:buNone/>
            </a:pPr>
            <a:r>
              <a:rPr lang="pt-BR" dirty="0" smtClean="0"/>
              <a:t>	       </a:t>
            </a:r>
            <a:r>
              <a:rPr lang="pt-BR" sz="7400" dirty="0" smtClean="0"/>
              <a:t>E o Grupo III caracteriza as doenças em que o trabalho é </a:t>
            </a:r>
            <a:r>
              <a:rPr lang="pt-BR" sz="7400" u="sng" dirty="0" smtClean="0"/>
              <a:t>provocador de um distúrbio latente ou agravador de doença já estabelecida ou preexistente</a:t>
            </a:r>
            <a:r>
              <a:rPr lang="pt-BR" sz="7400" dirty="0" smtClean="0"/>
              <a:t>, ou seja, </a:t>
            </a:r>
            <a:r>
              <a:rPr lang="pt-BR" sz="7400" u="sng" dirty="0" smtClean="0"/>
              <a:t>concausa</a:t>
            </a:r>
            <a:r>
              <a:rPr lang="pt-BR" sz="7400" dirty="0" smtClean="0"/>
              <a:t>, tipificadas pelas doenças alérgicas de pele e respiratórias. </a:t>
            </a:r>
          </a:p>
          <a:p>
            <a:pPr algn="just">
              <a:buNone/>
            </a:pPr>
            <a:r>
              <a:rPr lang="pt-BR" sz="7400" dirty="0" smtClean="0"/>
              <a:t>	      Exemplo:  o trabalho em condições degradantes, atividades que colocam a vida do trabalhador em risco, jornadas extensas e/ou em turnos alternados ou noturnos, dentre outros, pode-se tornar importante fator psicossocial que leva ao desencadeamento de distúrbios psíquicos latentes ou ao agravamento de doenças já existentes, tais como a </a:t>
            </a:r>
            <a:r>
              <a:rPr lang="pt-BR" sz="7400" u="sng" dirty="0" smtClean="0"/>
              <a:t>síndrome de dependência do álcool </a:t>
            </a:r>
            <a:r>
              <a:rPr lang="pt-BR" sz="7400" dirty="0" smtClean="0"/>
              <a:t>(CFP e CREPOP, 2008). </a:t>
            </a:r>
          </a:p>
          <a:p>
            <a:pPr algn="just">
              <a:buNone/>
            </a:pPr>
            <a:endParaRPr lang="pt-BR" sz="7400" dirty="0"/>
          </a:p>
        </p:txBody>
      </p:sp>
      <p:sp>
        <p:nvSpPr>
          <p:cNvPr id="5" name="Retângulo 4"/>
          <p:cNvSpPr/>
          <p:nvPr/>
        </p:nvSpPr>
        <p:spPr>
          <a:xfrm>
            <a:off x="2286000" y="2551837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dirty="0" smtClean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xmlns="" val="324542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642910" y="274638"/>
            <a:ext cx="8043890" cy="1143000"/>
          </a:xfrm>
        </p:spPr>
        <p:txBody>
          <a:bodyPr>
            <a:normAutofit fontScale="90000"/>
          </a:bodyPr>
          <a:lstStyle/>
          <a:p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214414" y="1643050"/>
            <a:ext cx="7615262" cy="4572032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pt-BR" sz="2400" dirty="0" smtClean="0"/>
              <a:t>		Art. 3º A notificação compulsória é obrigatória para os médicos, outros profissionais de saúde ou responsáveis pelos serviços públicos e privados de saúde, que prestam assistência ao paciente, em conformidade com o art. 8º da Lei nº 6.259, de 30 de outubro de1975. (Portaria de Consolidação Nº 4 de 28 de setembro de 2017).</a:t>
            </a:r>
          </a:p>
          <a:p>
            <a:pPr lvl="1" algn="just"/>
            <a:endParaRPr lang="pt-BR" sz="2400" dirty="0" smtClean="0"/>
          </a:p>
          <a:p>
            <a:pPr algn="just">
              <a:buNone/>
            </a:pPr>
            <a:r>
              <a:rPr lang="pt-BR" sz="2400" dirty="0" smtClean="0"/>
              <a:t>		A notificação é “a comunicação da ocorrência de determinada doença ou agravo à saúde, feita à autoridade sanitária por profissionais de saúde ou qualquer cidadão, para fins de adoção de medidas de intervenção pertinentes.” (BRASIL, 2009, p. 21).</a:t>
            </a:r>
          </a:p>
          <a:p>
            <a:pPr algn="just">
              <a:buNone/>
            </a:pPr>
            <a:endParaRPr lang="pt-BR" sz="2400" dirty="0" smtClean="0"/>
          </a:p>
          <a:p>
            <a:pPr algn="just">
              <a:buNone/>
            </a:pPr>
            <a:endParaRPr lang="pt-BR" sz="2400" dirty="0"/>
          </a:p>
        </p:txBody>
      </p:sp>
      <p:sp>
        <p:nvSpPr>
          <p:cNvPr id="5" name="Retângulo 4"/>
          <p:cNvSpPr/>
          <p:nvPr/>
        </p:nvSpPr>
        <p:spPr>
          <a:xfrm>
            <a:off x="2286000" y="2551837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dirty="0" smtClean="0"/>
              <a:t>	</a:t>
            </a:r>
          </a:p>
        </p:txBody>
      </p:sp>
      <p:sp>
        <p:nvSpPr>
          <p:cNvPr id="8" name="Retângulo 7"/>
          <p:cNvSpPr/>
          <p:nvPr/>
        </p:nvSpPr>
        <p:spPr>
          <a:xfrm>
            <a:off x="1357290" y="500042"/>
            <a:ext cx="67151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40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Quem deve notificar?</a:t>
            </a:r>
          </a:p>
        </p:txBody>
      </p:sp>
    </p:spTree>
    <p:extLst>
      <p:ext uri="{BB962C8B-B14F-4D97-AF65-F5344CB8AC3E}">
        <p14:creationId xmlns:p14="http://schemas.microsoft.com/office/powerpoint/2010/main" xmlns="" val="324542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785786" y="642918"/>
            <a:ext cx="8043890" cy="1143000"/>
          </a:xfrm>
        </p:spPr>
        <p:txBody>
          <a:bodyPr>
            <a:normAutofit fontScale="90000"/>
          </a:bodyPr>
          <a:lstStyle/>
          <a:p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dirty="0" smtClean="0"/>
              <a:t/>
            </a:r>
            <a:br>
              <a:rPr lang="pt-BR" dirty="0" smtClean="0"/>
            </a:br>
            <a:r>
              <a:rPr lang="pt-BR" b="1" dirty="0" smtClean="0">
                <a:solidFill>
                  <a:schemeClr val="bg1"/>
                </a:solidFill>
              </a:rPr>
              <a:t>Portaria de Consolidação Nº 4, de 28 de setembro de 2017.</a:t>
            </a: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dirty="0" smtClean="0"/>
              <a:t/>
            </a:r>
            <a:br>
              <a:rPr lang="pt-BR" dirty="0" smtClean="0"/>
            </a:br>
            <a:endParaRPr lang="pt-BR" dirty="0"/>
          </a:p>
        </p:txBody>
      </p:sp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357290" y="3071810"/>
            <a:ext cx="7329510" cy="3054353"/>
          </a:xfrm>
        </p:spPr>
        <p:txBody>
          <a:bodyPr/>
          <a:lstStyle/>
          <a:p>
            <a:pPr marL="180975" indent="-180975" algn="just">
              <a:buNone/>
            </a:pPr>
            <a:r>
              <a:rPr lang="pt-BR" dirty="0" smtClean="0"/>
              <a:t>- Lista Nacional de Notificação Compulsória de doenças, agravos e eventos de saúde pública (Anexo 1 do Anexo V).</a:t>
            </a:r>
          </a:p>
          <a:p>
            <a:pPr algn="just">
              <a:buNone/>
            </a:pPr>
            <a:endParaRPr lang="pt-BR" dirty="0" smtClean="0">
              <a:solidFill>
                <a:srgbClr val="000000"/>
              </a:solidFill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324542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642910" y="274638"/>
            <a:ext cx="8043890" cy="1143000"/>
          </a:xfrm>
        </p:spPr>
        <p:txBody>
          <a:bodyPr>
            <a:normAutofit fontScale="90000"/>
          </a:bodyPr>
          <a:lstStyle/>
          <a:p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214414" y="2143116"/>
            <a:ext cx="7615262" cy="3054353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pt-BR" dirty="0" smtClean="0"/>
              <a:t>       O Sistema de Informação de Agravos de Notificação é uma importante ferramenta para facilitar a formulação e avaliação das políticas, planos e programas de saúde, subsidiando o processo de tomada de decisões, com vistas a contribuir para a melhoria da situação de saúde da população.</a:t>
            </a:r>
          </a:p>
          <a:p>
            <a:pPr marL="0" indent="0" algn="just">
              <a:buNone/>
            </a:pPr>
            <a:endParaRPr lang="pt-BR" dirty="0" smtClean="0"/>
          </a:p>
          <a:p>
            <a:pPr marL="0" indent="0" algn="just">
              <a:buNone/>
            </a:pPr>
            <a:r>
              <a:rPr lang="pt-BR" dirty="0" smtClean="0"/>
              <a:t>       É alimentado pela notificação e investigação de casos de doenças e agravos que constam da lista nacional de doenças de notificação compulsória. (BRASIL, 2007, p. 7-8).</a:t>
            </a:r>
          </a:p>
          <a:p>
            <a:endParaRPr lang="pt-BR" dirty="0" smtClean="0"/>
          </a:p>
          <a:p>
            <a:pPr>
              <a:buNone/>
            </a:pPr>
            <a:endParaRPr lang="pt-BR" dirty="0" smtClean="0"/>
          </a:p>
          <a:p>
            <a:pPr algn="just">
              <a:buNone/>
            </a:pPr>
            <a:endParaRPr lang="pt-BR" dirty="0"/>
          </a:p>
        </p:txBody>
      </p:sp>
      <p:sp>
        <p:nvSpPr>
          <p:cNvPr id="5" name="Retângulo 4"/>
          <p:cNvSpPr/>
          <p:nvPr/>
        </p:nvSpPr>
        <p:spPr>
          <a:xfrm>
            <a:off x="2286000" y="2551837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dirty="0" smtClean="0"/>
              <a:t>	</a:t>
            </a:r>
          </a:p>
        </p:txBody>
      </p:sp>
      <p:sp>
        <p:nvSpPr>
          <p:cNvPr id="8" name="Retângulo 7"/>
          <p:cNvSpPr/>
          <p:nvPr/>
        </p:nvSpPr>
        <p:spPr>
          <a:xfrm>
            <a:off x="1714480" y="571480"/>
            <a:ext cx="607223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200" b="1" dirty="0" smtClean="0">
                <a:solidFill>
                  <a:schemeClr val="bg1"/>
                </a:solidFill>
              </a:rPr>
              <a:t>O que é o SINAN?</a:t>
            </a:r>
          </a:p>
          <a:p>
            <a:endParaRPr lang="pt-BR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324542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642910" y="274638"/>
            <a:ext cx="8043890" cy="1143000"/>
          </a:xfrm>
        </p:spPr>
        <p:txBody>
          <a:bodyPr>
            <a:normAutofit fontScale="90000"/>
          </a:bodyPr>
          <a:lstStyle/>
          <a:p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000100" y="928670"/>
            <a:ext cx="7615262" cy="3554419"/>
          </a:xfrm>
        </p:spPr>
        <p:txBody>
          <a:bodyPr>
            <a:normAutofit fontScale="25000" lnSpcReduction="20000"/>
          </a:bodyPr>
          <a:lstStyle/>
          <a:p>
            <a:pPr algn="just">
              <a:buNone/>
            </a:pPr>
            <a:endParaRPr lang="pt-BR" dirty="0" smtClean="0"/>
          </a:p>
          <a:p>
            <a:pPr algn="just">
              <a:buNone/>
            </a:pPr>
            <a:endParaRPr lang="pt-BR" sz="11200" dirty="0" smtClean="0"/>
          </a:p>
          <a:p>
            <a:pPr algn="just"/>
            <a:r>
              <a:rPr lang="pt-BR" sz="11200" dirty="0" smtClean="0"/>
              <a:t>As fichas de Investigação estão disponíveis no site: http://www.visa.goias.gov.br/post/ver/122408/fichas-de-notificacao</a:t>
            </a:r>
          </a:p>
          <a:p>
            <a:pPr algn="just"/>
            <a:endParaRPr lang="pt-BR" sz="11200" dirty="0" smtClean="0"/>
          </a:p>
          <a:p>
            <a:pPr algn="just"/>
            <a:r>
              <a:rPr lang="pt-BR" sz="11200" dirty="0" smtClean="0"/>
              <a:t>As mesmas deverão ser preenchidas por um profissional de saúde diante da suspeita ou confirmação de agravos / doença relacionadas ao trabalho.</a:t>
            </a:r>
          </a:p>
          <a:p>
            <a:pPr algn="just"/>
            <a:endParaRPr lang="pt-BR" sz="11200" dirty="0" smtClean="0"/>
          </a:p>
          <a:p>
            <a:pPr algn="just"/>
            <a:r>
              <a:rPr lang="pt-BR" sz="11200" dirty="0" smtClean="0"/>
              <a:t>Após preenchidas as fichas deverão ser encaminhadas para o Núcleo de Vigilância Epidemiológica do município ou para CEREST Regional de Goiânia</a:t>
            </a:r>
          </a:p>
          <a:p>
            <a:pPr>
              <a:buNone/>
            </a:pPr>
            <a:endParaRPr lang="pt-BR" dirty="0" smtClean="0"/>
          </a:p>
          <a:p>
            <a:pPr algn="just">
              <a:buNone/>
            </a:pPr>
            <a:endParaRPr lang="pt-BR" dirty="0"/>
          </a:p>
        </p:txBody>
      </p:sp>
      <p:sp>
        <p:nvSpPr>
          <p:cNvPr id="5" name="Retângulo 4"/>
          <p:cNvSpPr/>
          <p:nvPr/>
        </p:nvSpPr>
        <p:spPr>
          <a:xfrm>
            <a:off x="2286000" y="2551837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dirty="0" smtClean="0"/>
              <a:t>	</a:t>
            </a:r>
          </a:p>
        </p:txBody>
      </p:sp>
      <p:sp>
        <p:nvSpPr>
          <p:cNvPr id="8" name="Retângulo 7"/>
          <p:cNvSpPr/>
          <p:nvPr/>
        </p:nvSpPr>
        <p:spPr>
          <a:xfrm>
            <a:off x="1643042" y="285728"/>
            <a:ext cx="671517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200" b="1" dirty="0" smtClean="0">
                <a:solidFill>
                  <a:schemeClr val="bg1"/>
                </a:solidFill>
              </a:rPr>
              <a:t>Como notificar?</a:t>
            </a:r>
          </a:p>
          <a:p>
            <a:endParaRPr lang="pt-BR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324542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642910" y="274638"/>
            <a:ext cx="8043890" cy="1143000"/>
          </a:xfrm>
        </p:spPr>
        <p:txBody>
          <a:bodyPr>
            <a:normAutofit fontScale="90000"/>
          </a:bodyPr>
          <a:lstStyle/>
          <a:p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214414" y="2143116"/>
            <a:ext cx="7615262" cy="3054353"/>
          </a:xfrm>
        </p:spPr>
        <p:txBody>
          <a:bodyPr>
            <a:normAutofit fontScale="92500"/>
          </a:bodyPr>
          <a:lstStyle/>
          <a:p>
            <a:pPr marL="84138" indent="-84138" algn="just">
              <a:buNone/>
            </a:pPr>
            <a:r>
              <a:rPr lang="pt-BR" dirty="0" smtClean="0"/>
              <a:t>	      Os dados gerados contribuirão para traçar o perfil epidemiológico dos agravos relacionados à saúde do trabalhador, através dos quais poderão ser elaboradas políticas públicas no âmbito da vigilância em saúde voltadas à promoção e à proteção da saúde no trabalho.</a:t>
            </a:r>
          </a:p>
          <a:p>
            <a:pPr>
              <a:buNone/>
            </a:pPr>
            <a:endParaRPr lang="pt-BR" dirty="0" smtClean="0"/>
          </a:p>
          <a:p>
            <a:pPr algn="just">
              <a:buNone/>
            </a:pPr>
            <a:endParaRPr lang="pt-BR" dirty="0"/>
          </a:p>
        </p:txBody>
      </p:sp>
      <p:sp>
        <p:nvSpPr>
          <p:cNvPr id="5" name="Retângulo 4"/>
          <p:cNvSpPr/>
          <p:nvPr/>
        </p:nvSpPr>
        <p:spPr>
          <a:xfrm>
            <a:off x="2286000" y="2551837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dirty="0" smtClean="0"/>
              <a:t>	</a:t>
            </a:r>
          </a:p>
        </p:txBody>
      </p:sp>
      <p:sp>
        <p:nvSpPr>
          <p:cNvPr id="8" name="Retângulo 7"/>
          <p:cNvSpPr/>
          <p:nvPr/>
        </p:nvSpPr>
        <p:spPr>
          <a:xfrm>
            <a:off x="2000232" y="285728"/>
            <a:ext cx="607223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200" b="1" dirty="0" smtClean="0">
                <a:solidFill>
                  <a:schemeClr val="bg1"/>
                </a:solidFill>
              </a:rPr>
              <a:t>Por que notificar?</a:t>
            </a:r>
          </a:p>
          <a:p>
            <a:pPr algn="ctr"/>
            <a:endParaRPr lang="pt-BR" sz="32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542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642910" y="274638"/>
            <a:ext cx="8043890" cy="1143000"/>
          </a:xfrm>
        </p:spPr>
        <p:txBody>
          <a:bodyPr>
            <a:normAutofit fontScale="90000"/>
          </a:bodyPr>
          <a:lstStyle/>
          <a:p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214414" y="2143116"/>
            <a:ext cx="7615262" cy="3054353"/>
          </a:xfrm>
        </p:spPr>
        <p:txBody>
          <a:bodyPr>
            <a:normAutofit/>
          </a:bodyPr>
          <a:lstStyle/>
          <a:p>
            <a:pPr>
              <a:buNone/>
            </a:pPr>
            <a:endParaRPr lang="pt-BR" dirty="0" smtClean="0"/>
          </a:p>
          <a:p>
            <a:pPr algn="ctr">
              <a:buNone/>
            </a:pPr>
            <a:r>
              <a:rPr lang="pt-BR" b="1" dirty="0" smtClean="0"/>
              <a:t>Conversação, discussão e debate.</a:t>
            </a:r>
          </a:p>
          <a:p>
            <a:pPr algn="just">
              <a:buNone/>
            </a:pPr>
            <a:endParaRPr lang="pt-BR" dirty="0"/>
          </a:p>
        </p:txBody>
      </p:sp>
      <p:sp>
        <p:nvSpPr>
          <p:cNvPr id="5" name="Retângulo 4"/>
          <p:cNvSpPr/>
          <p:nvPr/>
        </p:nvSpPr>
        <p:spPr>
          <a:xfrm>
            <a:off x="2286000" y="2551837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dirty="0" smtClean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xmlns="" val="324542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642910" y="274638"/>
            <a:ext cx="8043890" cy="1143000"/>
          </a:xfrm>
        </p:spPr>
        <p:txBody>
          <a:bodyPr>
            <a:normAutofit fontScale="90000"/>
          </a:bodyPr>
          <a:lstStyle/>
          <a:p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2286000" y="2551837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dirty="0" smtClean="0"/>
              <a:t>	</a:t>
            </a:r>
          </a:p>
        </p:txBody>
      </p:sp>
      <p:sp>
        <p:nvSpPr>
          <p:cNvPr id="8" name="Retângulo 7"/>
          <p:cNvSpPr/>
          <p:nvPr/>
        </p:nvSpPr>
        <p:spPr>
          <a:xfrm>
            <a:off x="1142976" y="285728"/>
            <a:ext cx="764386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4000" b="1" dirty="0" smtClean="0">
                <a:solidFill>
                  <a:schemeClr val="bg1"/>
                </a:solidFill>
              </a:rPr>
              <a:t>Exemplo de preenchimento da ficha </a:t>
            </a:r>
          </a:p>
          <a:p>
            <a:endParaRPr lang="pt-BR" b="1" dirty="0" smtClean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478340" y="2000240"/>
            <a:ext cx="7237063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24542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642910" y="274638"/>
            <a:ext cx="8043890" cy="1143000"/>
          </a:xfrm>
        </p:spPr>
        <p:txBody>
          <a:bodyPr>
            <a:normAutofit fontScale="90000"/>
          </a:bodyPr>
          <a:lstStyle/>
          <a:p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2286000" y="2551837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dirty="0" smtClean="0"/>
              <a:t>	</a:t>
            </a:r>
          </a:p>
        </p:txBody>
      </p:sp>
      <p:sp>
        <p:nvSpPr>
          <p:cNvPr id="8" name="Retângulo 7"/>
          <p:cNvSpPr/>
          <p:nvPr/>
        </p:nvSpPr>
        <p:spPr>
          <a:xfrm>
            <a:off x="1214414" y="285728"/>
            <a:ext cx="68580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4000" b="1" dirty="0" smtClean="0">
                <a:solidFill>
                  <a:schemeClr val="bg1"/>
                </a:solidFill>
              </a:rPr>
              <a:t>Referências</a:t>
            </a:r>
          </a:p>
        </p:txBody>
      </p:sp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285852" y="1600200"/>
            <a:ext cx="7400948" cy="4525963"/>
          </a:xfrm>
        </p:spPr>
        <p:txBody>
          <a:bodyPr>
            <a:normAutofit fontScale="40000" lnSpcReduction="20000"/>
          </a:bodyPr>
          <a:lstStyle/>
          <a:p>
            <a:pPr marL="0" indent="0" algn="just">
              <a:buNone/>
            </a:pPr>
            <a:r>
              <a:rPr lang="pt-BR" sz="4200" dirty="0" smtClean="0"/>
              <a:t>BRASIL, Ministério da Saúde. Fundação Nacional de Saúde. Coordenação Regional       de Goiás. Serviço de Planejamento. Equipe de Educação em Saúde. </a:t>
            </a:r>
            <a:r>
              <a:rPr lang="pt-BR" sz="4200" b="1" dirty="0" smtClean="0"/>
              <a:t>Técnicas de          Ensino-aprendizagem aplicadas à Educação em saúde. </a:t>
            </a:r>
            <a:r>
              <a:rPr lang="pt-BR" sz="4200" dirty="0" smtClean="0"/>
              <a:t>2 ed. Goiânia, 2007.</a:t>
            </a:r>
          </a:p>
          <a:p>
            <a:pPr marL="0" indent="0" algn="just">
              <a:buNone/>
            </a:pPr>
            <a:endParaRPr lang="pt-BR" sz="4200" dirty="0" smtClean="0"/>
          </a:p>
          <a:p>
            <a:pPr marL="0" indent="0" algn="just">
              <a:buNone/>
            </a:pPr>
            <a:r>
              <a:rPr lang="pt-BR" sz="4200" dirty="0" smtClean="0"/>
              <a:t> BRASIL, Ministério da Saúde. Secretaria de Vigilância em Saúde. Departamento de        Vigilância Epidemiológica.</a:t>
            </a:r>
            <a:r>
              <a:rPr lang="pt-BR" sz="4200" b="1" dirty="0" smtClean="0"/>
              <a:t> Sistema de Informação de Agravo de Notificação –           SINAN: Normas e Rotinas. </a:t>
            </a:r>
            <a:r>
              <a:rPr lang="pt-BR" sz="4200" dirty="0" smtClean="0"/>
              <a:t>2 ed. Brasília: Editora do Ministério da Saúde, 2007.</a:t>
            </a:r>
          </a:p>
          <a:p>
            <a:pPr marL="0" indent="0" algn="just">
              <a:buNone/>
            </a:pPr>
            <a:endParaRPr lang="pt-BR" sz="4200" b="1" dirty="0" smtClean="0"/>
          </a:p>
          <a:p>
            <a:pPr marL="0" indent="0" algn="just">
              <a:buNone/>
            </a:pPr>
            <a:r>
              <a:rPr lang="pt-BR" sz="4200" dirty="0" smtClean="0"/>
              <a:t> BRASIL, Ministério da Saúde. Secretaria de Vigilância em Saúde. Departamento de Vigilância Epidemiológica. </a:t>
            </a:r>
            <a:r>
              <a:rPr lang="pt-BR" sz="4200" b="1" dirty="0" smtClean="0"/>
              <a:t>Guia de Vigilância Epidemiológica. </a:t>
            </a:r>
            <a:r>
              <a:rPr lang="pt-BR" sz="4200" dirty="0" smtClean="0"/>
              <a:t>7 ed. Série A. Normas e Manuais Técnicos. Brasília: Ministério da Saúde, 2009.</a:t>
            </a:r>
          </a:p>
          <a:p>
            <a:pPr marL="0" indent="0" algn="just">
              <a:buNone/>
            </a:pPr>
            <a:endParaRPr lang="pt-BR" sz="4200" dirty="0" smtClean="0"/>
          </a:p>
          <a:p>
            <a:pPr marL="0" indent="0" algn="just">
              <a:buNone/>
            </a:pPr>
            <a:r>
              <a:rPr lang="pt-BR" sz="4200" dirty="0" smtClean="0"/>
              <a:t>  BRASIL, Ministério da Saúde. Representação no Brasil da OPAS / OMS. </a:t>
            </a:r>
            <a:r>
              <a:rPr lang="pt-BR" sz="4200" b="1" dirty="0" smtClean="0"/>
              <a:t>Doenças relacionadas ao trabalho: manual de procedimentos para os serviços de saúde. </a:t>
            </a:r>
            <a:r>
              <a:rPr lang="pt-BR" sz="4200" dirty="0" smtClean="0"/>
              <a:t>Organizado por Elizabeth Costa Dias; colaboradores </a:t>
            </a:r>
            <a:r>
              <a:rPr lang="pt-BR" sz="4200" dirty="0" err="1" smtClean="0"/>
              <a:t>Idelberto</a:t>
            </a:r>
            <a:r>
              <a:rPr lang="pt-BR" sz="4200" dirty="0" smtClean="0"/>
              <a:t> Muniz </a:t>
            </a:r>
            <a:r>
              <a:rPr lang="pt-BR" sz="4200" dirty="0" err="1" smtClean="0"/>
              <a:t>et</a:t>
            </a:r>
            <a:r>
              <a:rPr lang="pt-BR" sz="4200" dirty="0" smtClean="0"/>
              <a:t> al. (Série A. Normas e Manuais Técnicos; n. 114). Brasília, 2001.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324542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642910" y="274638"/>
            <a:ext cx="8043890" cy="1143000"/>
          </a:xfrm>
        </p:spPr>
        <p:txBody>
          <a:bodyPr>
            <a:normAutofit fontScale="90000"/>
          </a:bodyPr>
          <a:lstStyle/>
          <a:p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2286000" y="2551837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dirty="0" smtClean="0"/>
              <a:t>	</a:t>
            </a:r>
          </a:p>
        </p:txBody>
      </p:sp>
      <p:sp>
        <p:nvSpPr>
          <p:cNvPr id="8" name="Retângulo 7"/>
          <p:cNvSpPr/>
          <p:nvPr/>
        </p:nvSpPr>
        <p:spPr>
          <a:xfrm>
            <a:off x="1714480" y="357166"/>
            <a:ext cx="607223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4000" b="1" dirty="0" smtClean="0">
                <a:solidFill>
                  <a:schemeClr val="bg1"/>
                </a:solidFill>
              </a:rPr>
              <a:t>Referências </a:t>
            </a:r>
          </a:p>
          <a:p>
            <a:endParaRPr lang="pt-BR" b="1" dirty="0" smtClean="0"/>
          </a:p>
        </p:txBody>
      </p:sp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541338" indent="0">
              <a:buNone/>
            </a:pPr>
            <a:r>
              <a:rPr lang="pt-BR" dirty="0" smtClean="0"/>
              <a:t>	</a:t>
            </a:r>
            <a:endParaRPr lang="pt-BR" sz="2700" dirty="0" smtClean="0"/>
          </a:p>
          <a:p>
            <a:pPr marL="806450" indent="0" algn="just">
              <a:buNone/>
            </a:pPr>
            <a:r>
              <a:rPr lang="pt-BR" sz="2300" dirty="0" smtClean="0"/>
              <a:t>BRASIL. Ministério da Saúde. </a:t>
            </a:r>
            <a:r>
              <a:rPr lang="pt-BR" sz="2300" b="1" dirty="0" smtClean="0"/>
              <a:t>Portaria de Consolidação Nº 4, de 28 de setembro de 2017</a:t>
            </a:r>
            <a:r>
              <a:rPr lang="pt-BR" sz="2300" dirty="0" smtClean="0"/>
              <a:t>. Consolidação das normas sobre os sistemas e os subsistemas do Sistema Único de Saúde. Diário Oficial da União, Brasília, DF, n. 190, 3 de outubro de 2017. Seção 1, p. 288.</a:t>
            </a:r>
          </a:p>
          <a:p>
            <a:pPr marL="806450" indent="0" algn="just">
              <a:buNone/>
            </a:pPr>
            <a:endParaRPr lang="pt-BR" sz="2300" dirty="0" smtClean="0"/>
          </a:p>
          <a:p>
            <a:pPr marL="806450" indent="0" algn="just">
              <a:buNone/>
            </a:pPr>
            <a:r>
              <a:rPr lang="pt-BR" sz="2300" dirty="0" smtClean="0"/>
              <a:t>BRASIL. Ministério da Saúde. </a:t>
            </a:r>
            <a:r>
              <a:rPr lang="pt-BR" sz="2300" b="1" dirty="0" smtClean="0"/>
              <a:t>Portaria de Consolidação Nº 5, de 28 de setembro de 2017.</a:t>
            </a:r>
            <a:r>
              <a:rPr lang="pt-BR" sz="2300" dirty="0" smtClean="0"/>
              <a:t> Consolidação das normas sobre as ações e os serviços de saúde do Sistema Único de Saúde.  Diário Oficial da União, Brasília, DF, n. 190, 3 de outubro de 2017. Seção 1, p. 360.</a:t>
            </a:r>
          </a:p>
          <a:p>
            <a:pPr marL="806450" indent="0" algn="just">
              <a:buNone/>
            </a:pPr>
            <a:endParaRPr lang="pt-BR" sz="2300" dirty="0" smtClean="0"/>
          </a:p>
          <a:p>
            <a:pPr marL="806450" indent="0" algn="just">
              <a:buNone/>
            </a:pPr>
            <a:r>
              <a:rPr lang="pt-BR" sz="2300" dirty="0" smtClean="0"/>
              <a:t>Conselho Federal de Psicologia. </a:t>
            </a:r>
            <a:r>
              <a:rPr lang="pt-BR" sz="2300" b="1" dirty="0" smtClean="0"/>
              <a:t>Saúde do Trabalhador no âmbito da Saúde Pública:   referências para atuação do(a) psicólogo(a).</a:t>
            </a:r>
            <a:r>
              <a:rPr lang="pt-BR" sz="2300" dirty="0" smtClean="0"/>
              <a:t> Centro de Referência Técnica em Psicologia e Políticas Públicas. ISBN: 978-85-89208-02-4. Brasília, DF, 2008.1</a:t>
            </a:r>
          </a:p>
          <a:p>
            <a:pPr marL="541338" indent="0">
              <a:buNone/>
            </a:pPr>
            <a:endParaRPr lang="pt-BR" sz="2700" dirty="0" smtClean="0"/>
          </a:p>
        </p:txBody>
      </p:sp>
    </p:spTree>
    <p:extLst>
      <p:ext uri="{BB962C8B-B14F-4D97-AF65-F5344CB8AC3E}">
        <p14:creationId xmlns:p14="http://schemas.microsoft.com/office/powerpoint/2010/main" xmlns="" val="324542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6090"/>
          <a:stretch/>
        </p:blipFill>
        <p:spPr>
          <a:xfrm>
            <a:off x="4355976" y="5934902"/>
            <a:ext cx="1349887" cy="322822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5025"/>
          <a:stretch/>
        </p:blipFill>
        <p:spPr>
          <a:xfrm>
            <a:off x="3933060" y="5373570"/>
            <a:ext cx="2195718" cy="541603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39752" y="2890458"/>
            <a:ext cx="5544616" cy="1077084"/>
          </a:xfrm>
          <a:prstGeom prst="rect">
            <a:avLst/>
          </a:prstGeom>
        </p:spPr>
      </p:pic>
      <p:sp>
        <p:nvSpPr>
          <p:cNvPr id="11" name="Retângulo 10"/>
          <p:cNvSpPr/>
          <p:nvPr/>
        </p:nvSpPr>
        <p:spPr>
          <a:xfrm>
            <a:off x="2195736" y="1341109"/>
            <a:ext cx="514806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b="1" dirty="0" smtClean="0"/>
              <a:t>Superintendência Vigilância em Saúde</a:t>
            </a:r>
            <a:endParaRPr lang="pt-BR" dirty="0"/>
          </a:p>
          <a:p>
            <a:pPr algn="ctr"/>
            <a:r>
              <a:rPr lang="pt-BR" b="1" dirty="0" smtClean="0"/>
              <a:t>Telefone: </a:t>
            </a:r>
            <a:r>
              <a:rPr lang="pt-BR" b="1" dirty="0"/>
              <a:t>(62) </a:t>
            </a:r>
            <a:r>
              <a:rPr lang="pt-BR" b="1" dirty="0" smtClean="0"/>
              <a:t>3241-2870</a:t>
            </a:r>
          </a:p>
          <a:p>
            <a:pPr algn="ctr"/>
            <a:r>
              <a:rPr lang="pt-BR" b="1" dirty="0" smtClean="0"/>
              <a:t>                   (62</a:t>
            </a:r>
            <a:r>
              <a:rPr lang="pt-BR" b="1" smtClean="0"/>
              <a:t>) 3241-2695</a:t>
            </a:r>
            <a:endParaRPr lang="pt-BR" b="1" dirty="0" smtClean="0"/>
          </a:p>
          <a:p>
            <a:pPr algn="ctr"/>
            <a:r>
              <a:rPr lang="pt-BR" b="1" dirty="0" smtClean="0"/>
              <a:t>E-mail: </a:t>
            </a:r>
            <a:r>
              <a:rPr lang="pt-BR" b="1" dirty="0" smtClean="0">
                <a:hlinkClick r:id="rId6"/>
              </a:rPr>
              <a:t>cerest.goias@hotmail.com</a:t>
            </a:r>
            <a:endParaRPr lang="pt-BR" b="1" dirty="0" smtClean="0"/>
          </a:p>
          <a:p>
            <a:pPr algn="ctr"/>
            <a:r>
              <a:rPr lang="pt-BR" b="1" dirty="0" smtClean="0">
                <a:hlinkClick r:id="rId7"/>
              </a:rPr>
              <a:t>nucleodepsicologiacerestgo@gmail.com</a:t>
            </a:r>
            <a:endParaRPr lang="pt-BR" b="1" dirty="0" smtClean="0"/>
          </a:p>
          <a:p>
            <a:pPr algn="ctr"/>
            <a:endParaRPr lang="pt-BR" b="1" dirty="0" smtClean="0"/>
          </a:p>
          <a:p>
            <a:pPr algn="ctr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30781256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714348" y="642918"/>
            <a:ext cx="8043890" cy="1143000"/>
          </a:xfrm>
        </p:spPr>
        <p:txBody>
          <a:bodyPr>
            <a:normAutofit fontScale="90000"/>
          </a:bodyPr>
          <a:lstStyle/>
          <a:p>
            <a:r>
              <a:rPr lang="pt-BR" b="1" dirty="0" smtClean="0">
                <a:solidFill>
                  <a:srgbClr val="FFFFFF"/>
                </a:solidFill>
              </a:rPr>
              <a:t>Portaria de Consolidação Nº 5, de 28 de setembro de 2017.</a:t>
            </a:r>
            <a:endParaRPr lang="pt-BR" dirty="0"/>
          </a:p>
        </p:txBody>
      </p:sp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071538" y="3071810"/>
            <a:ext cx="7615262" cy="3054353"/>
          </a:xfrm>
        </p:spPr>
        <p:txBody>
          <a:bodyPr/>
          <a:lstStyle/>
          <a:p>
            <a:pPr algn="just">
              <a:buNone/>
            </a:pPr>
            <a:r>
              <a:rPr lang="pt-BR" dirty="0" smtClean="0">
                <a:solidFill>
                  <a:srgbClr val="000000"/>
                </a:solidFill>
              </a:rPr>
              <a:t>  - Lista Nacional de doenças e agravos a serem monitorados por meio da estratégia de vigilância em unidades sentinela (Anexo XLIII).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324542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642910" y="274638"/>
            <a:ext cx="8043890" cy="1143000"/>
          </a:xfrm>
        </p:spPr>
        <p:txBody>
          <a:bodyPr>
            <a:normAutofit fontScale="90000"/>
          </a:bodyPr>
          <a:lstStyle/>
          <a:p>
            <a:r>
              <a:rPr lang="pt-BR" b="1" dirty="0" smtClean="0">
                <a:solidFill>
                  <a:schemeClr val="bg1"/>
                </a:solidFill>
              </a:rPr>
              <a:t/>
            </a:r>
            <a:br>
              <a:rPr lang="pt-BR" b="1" dirty="0" smtClean="0">
                <a:solidFill>
                  <a:schemeClr val="bg1"/>
                </a:solidFill>
              </a:rPr>
            </a:br>
            <a:r>
              <a:rPr lang="pt-BR" b="1" dirty="0" smtClean="0">
                <a:solidFill>
                  <a:schemeClr val="bg1"/>
                </a:solidFill>
              </a:rPr>
              <a:t>Quais são os agravos de notificação compulsória?</a:t>
            </a:r>
            <a:br>
              <a:rPr lang="pt-BR" b="1" dirty="0" smtClean="0">
                <a:solidFill>
                  <a:schemeClr val="bg1"/>
                </a:solidFill>
              </a:rPr>
            </a:b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071538" y="2143116"/>
            <a:ext cx="7858180" cy="3054353"/>
          </a:xfrm>
        </p:spPr>
        <p:txBody>
          <a:bodyPr>
            <a:normAutofit fontScale="85000" lnSpcReduction="20000"/>
          </a:bodyPr>
          <a:lstStyle/>
          <a:p>
            <a:pPr lvl="1" indent="-742950">
              <a:buNone/>
            </a:pPr>
            <a:r>
              <a:rPr lang="pt-BR" dirty="0" smtClean="0">
                <a:solidFill>
                  <a:srgbClr val="000000"/>
                </a:solidFill>
              </a:rPr>
              <a:t> </a:t>
            </a:r>
            <a:r>
              <a:rPr lang="pt-BR" b="1" dirty="0" smtClean="0"/>
              <a:t>Portaria de Consolidação Nº 4, de 28 de setembro de 2017:</a:t>
            </a:r>
            <a:r>
              <a:rPr lang="pt-BR" sz="2000" b="1" dirty="0" smtClean="0"/>
              <a:t>	</a:t>
            </a:r>
          </a:p>
          <a:p>
            <a:pPr lvl="1">
              <a:buNone/>
            </a:pPr>
            <a:r>
              <a:rPr lang="pt-BR" dirty="0" smtClean="0"/>
              <a:t> </a:t>
            </a:r>
            <a:endParaRPr lang="pt-BR" sz="2000" dirty="0" smtClean="0"/>
          </a:p>
          <a:p>
            <a:pPr>
              <a:buNone/>
            </a:pPr>
            <a:r>
              <a:rPr lang="pt-BR" dirty="0" smtClean="0"/>
              <a:t>1- a.  Acidentes de Trabalho com Exposição a Material Biológico;           </a:t>
            </a:r>
            <a:endParaRPr lang="pt-BR" sz="2400" dirty="0" smtClean="0"/>
          </a:p>
          <a:p>
            <a:pPr>
              <a:buNone/>
            </a:pPr>
            <a:r>
              <a:rPr lang="pt-BR" dirty="0" smtClean="0"/>
              <a:t>    b. Acidente de Trabalho:  Grave, Fatal e com Crianças e Adolescentes;</a:t>
            </a:r>
            <a:endParaRPr lang="pt-BR" sz="2000" dirty="0" smtClean="0"/>
          </a:p>
          <a:p>
            <a:pPr>
              <a:buNone/>
            </a:pPr>
            <a:r>
              <a:rPr lang="pt-BR" dirty="0" smtClean="0"/>
              <a:t>30.  Intoxicação Exógena</a:t>
            </a:r>
            <a:endParaRPr lang="pt-BR" sz="2000" dirty="0" smtClean="0"/>
          </a:p>
          <a:p>
            <a:pPr lvl="1"/>
            <a:endParaRPr lang="pt-BR" dirty="0" smtClean="0"/>
          </a:p>
          <a:p>
            <a:pPr algn="just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324542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928662" y="928670"/>
            <a:ext cx="8043890" cy="1143000"/>
          </a:xfrm>
        </p:spPr>
        <p:txBody>
          <a:bodyPr>
            <a:normAutofit fontScale="90000"/>
          </a:bodyPr>
          <a:lstStyle/>
          <a:p>
            <a:r>
              <a:rPr lang="pt-BR" b="1" dirty="0" smtClean="0">
                <a:solidFill>
                  <a:schemeClr val="bg1"/>
                </a:solidFill>
              </a:rPr>
              <a:t>Quais são doenças e agravos a serem monitorados por meio da estratégia de vigilância sentinela?</a:t>
            </a:r>
            <a:r>
              <a:rPr lang="pt-BR" b="1" dirty="0" smtClean="0"/>
              <a:t/>
            </a:r>
            <a:br>
              <a:rPr lang="pt-BR" b="1" dirty="0" smtClean="0"/>
            </a:b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214414" y="2928934"/>
            <a:ext cx="7615262" cy="3054353"/>
          </a:xfrm>
        </p:spPr>
        <p:txBody>
          <a:bodyPr>
            <a:normAutofit fontScale="77500" lnSpcReduction="20000"/>
          </a:bodyPr>
          <a:lstStyle/>
          <a:p>
            <a:pPr lvl="1">
              <a:buNone/>
            </a:pPr>
            <a:r>
              <a:rPr lang="pt-BR" b="1" dirty="0" smtClean="0"/>
              <a:t>Portaria de Consolidação Nº 5, de 28 de setembro de 2017:</a:t>
            </a:r>
          </a:p>
          <a:p>
            <a:pPr lvl="1"/>
            <a:endParaRPr lang="pt-BR" dirty="0" smtClean="0"/>
          </a:p>
          <a:p>
            <a:pPr lvl="1">
              <a:buNone/>
            </a:pPr>
            <a:r>
              <a:rPr lang="pt-BR" dirty="0" smtClean="0"/>
              <a:t>1. Câncer  Relacionado ao Trabalho;</a:t>
            </a:r>
          </a:p>
          <a:p>
            <a:pPr lvl="1">
              <a:buNone/>
            </a:pPr>
            <a:r>
              <a:rPr lang="pt-BR" dirty="0" smtClean="0"/>
              <a:t>2. Dermatoses Ocupacionais;</a:t>
            </a:r>
          </a:p>
          <a:p>
            <a:pPr lvl="1">
              <a:buNone/>
            </a:pPr>
            <a:r>
              <a:rPr lang="pt-BR" dirty="0" smtClean="0"/>
              <a:t>3. Lesões por Esforços Repetitivos (LER) e  Distúrbios </a:t>
            </a:r>
            <a:r>
              <a:rPr lang="pt-BR" dirty="0" err="1" smtClean="0"/>
              <a:t>Osteomusculares</a:t>
            </a:r>
            <a:r>
              <a:rPr lang="pt-BR" dirty="0" smtClean="0"/>
              <a:t> Relacionados (DORT);</a:t>
            </a:r>
          </a:p>
          <a:p>
            <a:pPr lvl="1">
              <a:buNone/>
            </a:pPr>
            <a:r>
              <a:rPr lang="pt-BR" dirty="0" smtClean="0"/>
              <a:t>4. Perda Auditiva Induzida por Ruído (PAIR);</a:t>
            </a:r>
          </a:p>
          <a:p>
            <a:pPr lvl="1">
              <a:buNone/>
            </a:pPr>
            <a:r>
              <a:rPr lang="pt-BR" dirty="0" smtClean="0"/>
              <a:t>5. </a:t>
            </a:r>
            <a:r>
              <a:rPr lang="pt-BR" dirty="0" err="1" smtClean="0"/>
              <a:t>Pneumoconioses</a:t>
            </a:r>
            <a:r>
              <a:rPr lang="pt-BR" dirty="0" smtClean="0"/>
              <a:t>;</a:t>
            </a:r>
          </a:p>
          <a:p>
            <a:pPr lvl="1">
              <a:buNone/>
            </a:pPr>
            <a:r>
              <a:rPr lang="pt-BR" dirty="0" smtClean="0"/>
              <a:t>6. Transtornos Mentais Relacionados ao Trabalho (TMRT).</a:t>
            </a:r>
          </a:p>
          <a:p>
            <a:pPr lvl="1"/>
            <a:endParaRPr lang="pt-BR" dirty="0" smtClean="0"/>
          </a:p>
          <a:p>
            <a:pPr lvl="1"/>
            <a:endParaRPr lang="pt-BR" dirty="0" smtClean="0"/>
          </a:p>
          <a:p>
            <a:pPr algn="just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324542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714348" y="1000108"/>
            <a:ext cx="8043890" cy="1143000"/>
          </a:xfrm>
        </p:spPr>
        <p:txBody>
          <a:bodyPr>
            <a:normAutofit fontScale="90000"/>
          </a:bodyPr>
          <a:lstStyle/>
          <a:p>
            <a:r>
              <a:rPr lang="pt-BR" b="1" dirty="0" smtClean="0">
                <a:solidFill>
                  <a:schemeClr val="bg1"/>
                </a:solidFill>
              </a:rPr>
              <a:t> Acidente de Trabalho com Exposição à Material Biológico - Z 20.9</a:t>
            </a: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071538" y="2143116"/>
            <a:ext cx="7572428" cy="3054353"/>
          </a:xfrm>
        </p:spPr>
        <p:txBody>
          <a:bodyPr>
            <a:normAutofit fontScale="92500" lnSpcReduction="10000"/>
          </a:bodyPr>
          <a:lstStyle/>
          <a:p>
            <a:pPr lvl="1"/>
            <a:endParaRPr lang="pt-BR" dirty="0" smtClean="0"/>
          </a:p>
          <a:p>
            <a:pPr algn="just">
              <a:buNone/>
            </a:pPr>
            <a:r>
              <a:rPr lang="pt-BR" dirty="0" smtClean="0"/>
              <a:t> 		Acidentes envolvendo sangue e outros fluidos orgânicos ocorridos  com os profissionais de saúde durante o desenvolvimento do seu trabalho, aonde os mesmos estão expostos a materiais biológicos potencialmente contaminados.</a:t>
            </a:r>
            <a:endParaRPr lang="pt-BR" sz="2400" dirty="0" smtClean="0"/>
          </a:p>
          <a:p>
            <a:pPr lvl="1"/>
            <a:endParaRPr lang="pt-BR" dirty="0" smtClean="0"/>
          </a:p>
          <a:p>
            <a:pPr lvl="1"/>
            <a:endParaRPr lang="pt-BR" dirty="0" smtClean="0"/>
          </a:p>
          <a:p>
            <a:pPr algn="just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324542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857224" y="1428736"/>
            <a:ext cx="8043890" cy="1143000"/>
          </a:xfrm>
        </p:spPr>
        <p:txBody>
          <a:bodyPr>
            <a:normAutofit fontScale="90000"/>
          </a:bodyPr>
          <a:lstStyle/>
          <a:p>
            <a:r>
              <a:rPr lang="pt-BR" b="1" dirty="0" smtClean="0">
                <a:solidFill>
                  <a:schemeClr val="bg1"/>
                </a:solidFill>
              </a:rPr>
              <a:t>Acidente de Trabalho Grave, Fatal e com Crianças e Adolescentes - Y 96 </a:t>
            </a:r>
            <a:br>
              <a:rPr lang="pt-BR" b="1" dirty="0" smtClean="0">
                <a:solidFill>
                  <a:schemeClr val="bg1"/>
                </a:solidFill>
              </a:rPr>
            </a:b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214414" y="1571612"/>
            <a:ext cx="7615262" cy="3625857"/>
          </a:xfrm>
        </p:spPr>
        <p:txBody>
          <a:bodyPr>
            <a:normAutofit fontScale="25000" lnSpcReduction="20000"/>
          </a:bodyPr>
          <a:lstStyle/>
          <a:p>
            <a:pPr marL="342900" lvl="1" indent="-342900">
              <a:buNone/>
            </a:pPr>
            <a:endParaRPr lang="pt-BR" sz="11200" dirty="0" smtClean="0"/>
          </a:p>
          <a:p>
            <a:pPr algn="ctr">
              <a:buNone/>
            </a:pPr>
            <a:r>
              <a:rPr lang="pt-BR" sz="11200" b="1" dirty="0" smtClean="0"/>
              <a:t>Acidentes de trabalho são aqueles que ocorreram no exercício da atividade laboral, ou no percurso de casa para o trabalho</a:t>
            </a:r>
            <a:r>
              <a:rPr lang="pt-BR" sz="11200" dirty="0" smtClean="0"/>
              <a:t>.</a:t>
            </a:r>
          </a:p>
          <a:p>
            <a:pPr marL="342900" lvl="4" indent="-342900" algn="just"/>
            <a:endParaRPr lang="pt-BR" sz="8000" dirty="0" smtClean="0"/>
          </a:p>
          <a:p>
            <a:pPr algn="just"/>
            <a:r>
              <a:rPr lang="pt-BR" sz="8000" b="1" dirty="0" smtClean="0"/>
              <a:t>Acidente de trabalho grave: </a:t>
            </a:r>
            <a:r>
              <a:rPr lang="pt-BR" sz="8000" dirty="0" smtClean="0"/>
              <a:t>são aqueles que resultam lesões físicas ou funcionais que poderão levar à redução temporária ou permanente da capacidade para o trabalho;</a:t>
            </a:r>
          </a:p>
          <a:p>
            <a:pPr marL="342900" lvl="1" indent="-342900" algn="just"/>
            <a:endParaRPr lang="pt-BR" sz="8000" dirty="0" smtClean="0"/>
          </a:p>
          <a:p>
            <a:pPr algn="just"/>
            <a:r>
              <a:rPr lang="pt-BR" sz="8000" b="1" dirty="0" smtClean="0"/>
              <a:t>Acidente de trabalho fatal: </a:t>
            </a:r>
            <a:r>
              <a:rPr lang="pt-BR" sz="8000" dirty="0" smtClean="0"/>
              <a:t>é aquele que leva a óbito imediatamente após sua ocorrência ou que venha a ocorrer posteriormente, a qualquer momento, em ambiente hospitalar ou não, desde que a causa básica, intermediária  ou imediata da morte seja decorrente do acidente;</a:t>
            </a:r>
          </a:p>
          <a:p>
            <a:pPr marL="342900" lvl="1" indent="-342900" algn="just"/>
            <a:endParaRPr lang="pt-BR" sz="8000" dirty="0" smtClean="0"/>
          </a:p>
          <a:p>
            <a:pPr algn="just"/>
            <a:r>
              <a:rPr lang="pt-BR" sz="8000" b="1" dirty="0" smtClean="0"/>
              <a:t>Acidente de trabalho em crianças e adolescentes: </a:t>
            </a:r>
            <a:r>
              <a:rPr lang="pt-BR" sz="8000" dirty="0" smtClean="0"/>
              <a:t>é quando o acidente de trabalho acontece com pessoas menores de 18 anos.</a:t>
            </a:r>
          </a:p>
          <a:p>
            <a:pPr marL="342900" lvl="1" indent="-342900">
              <a:buNone/>
            </a:pPr>
            <a:endParaRPr lang="pt-BR" sz="8000" dirty="0" smtClean="0"/>
          </a:p>
          <a:p>
            <a:pPr lvl="1"/>
            <a:endParaRPr lang="pt-BR" dirty="0" smtClean="0"/>
          </a:p>
          <a:p>
            <a:pPr algn="just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324542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571472" y="0"/>
            <a:ext cx="8043890" cy="1143000"/>
          </a:xfrm>
        </p:spPr>
        <p:txBody>
          <a:bodyPr>
            <a:normAutofit fontScale="90000"/>
          </a:bodyPr>
          <a:lstStyle/>
          <a:p>
            <a:r>
              <a:rPr lang="pt-BR" b="1" dirty="0" smtClean="0">
                <a:solidFill>
                  <a:schemeClr val="bg1"/>
                </a:solidFill>
              </a:rPr>
              <a:t/>
            </a:r>
            <a:br>
              <a:rPr lang="pt-BR" b="1" dirty="0" smtClean="0">
                <a:solidFill>
                  <a:schemeClr val="bg1"/>
                </a:solidFill>
              </a:rPr>
            </a:br>
            <a:r>
              <a:rPr lang="pt-BR" b="1" dirty="0" smtClean="0">
                <a:solidFill>
                  <a:schemeClr val="bg1"/>
                </a:solidFill>
              </a:rPr>
              <a:t/>
            </a:r>
            <a:br>
              <a:rPr lang="pt-BR" b="1" dirty="0" smtClean="0">
                <a:solidFill>
                  <a:schemeClr val="bg1"/>
                </a:solidFill>
              </a:rPr>
            </a:br>
            <a:r>
              <a:rPr lang="pt-BR" b="1" dirty="0" smtClean="0">
                <a:solidFill>
                  <a:schemeClr val="bg1"/>
                </a:solidFill>
              </a:rPr>
              <a:t/>
            </a:r>
            <a:br>
              <a:rPr lang="pt-BR" b="1" dirty="0" smtClean="0">
                <a:solidFill>
                  <a:schemeClr val="bg1"/>
                </a:solidFill>
              </a:rPr>
            </a:br>
            <a:r>
              <a:rPr lang="pt-BR" b="1" dirty="0" smtClean="0">
                <a:solidFill>
                  <a:schemeClr val="bg1"/>
                </a:solidFill>
              </a:rPr>
              <a:t/>
            </a:r>
            <a:br>
              <a:rPr lang="pt-BR" b="1" dirty="0" smtClean="0">
                <a:solidFill>
                  <a:schemeClr val="bg1"/>
                </a:solidFill>
              </a:rPr>
            </a:br>
            <a:r>
              <a:rPr lang="pt-BR" b="1" dirty="0" smtClean="0">
                <a:solidFill>
                  <a:schemeClr val="bg1"/>
                </a:solidFill>
              </a:rPr>
              <a:t>Intoxicação Exógena -T 65.9</a:t>
            </a: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1214414" y="2143116"/>
            <a:ext cx="7615262" cy="3054353"/>
          </a:xfrm>
        </p:spPr>
        <p:txBody>
          <a:bodyPr>
            <a:normAutofit fontScale="25000" lnSpcReduction="20000"/>
          </a:bodyPr>
          <a:lstStyle/>
          <a:p>
            <a:pPr lvl="1"/>
            <a:endParaRPr lang="pt-BR" dirty="0" smtClean="0"/>
          </a:p>
          <a:p>
            <a:pPr lvl="1"/>
            <a:endParaRPr lang="pt-BR" dirty="0" smtClean="0"/>
          </a:p>
          <a:p>
            <a:pPr algn="just">
              <a:buNone/>
            </a:pPr>
            <a:r>
              <a:rPr lang="pt-BR" sz="2400" dirty="0" smtClean="0"/>
              <a:t>		</a:t>
            </a:r>
            <a:r>
              <a:rPr lang="pt-BR" sz="11200" dirty="0" smtClean="0"/>
              <a:t>Caso suspeito: todo aquele indivíduo que, tendo sido exposto a substâncias químicas (agrotóxicos, medicamentos, produtos de uso doméstico, cosméticos e higiene pessoal, produtos químicos de uso industrial, drogas, plantas e alimentos e bebidas), apresente sinais e sintomas clínicos de intoxicação e/ou alterações laboratoriais provavelmente ou possivelmente compatíveis.</a:t>
            </a:r>
          </a:p>
          <a:p>
            <a:pPr lvl="1">
              <a:buNone/>
            </a:pPr>
            <a:endParaRPr lang="pt-BR" sz="11200" dirty="0" smtClean="0"/>
          </a:p>
          <a:p>
            <a:pPr algn="just">
              <a:buNone/>
            </a:pPr>
            <a:endParaRPr lang="pt-BR" sz="11200" dirty="0"/>
          </a:p>
        </p:txBody>
      </p:sp>
    </p:spTree>
    <p:extLst>
      <p:ext uri="{BB962C8B-B14F-4D97-AF65-F5344CB8AC3E}">
        <p14:creationId xmlns:p14="http://schemas.microsoft.com/office/powerpoint/2010/main" xmlns="" val="324542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642910" y="274638"/>
            <a:ext cx="8043890" cy="1143000"/>
          </a:xfrm>
        </p:spPr>
        <p:txBody>
          <a:bodyPr>
            <a:normAutofit fontScale="90000"/>
          </a:bodyPr>
          <a:lstStyle/>
          <a:p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>
                <a:solidFill>
                  <a:schemeClr val="bg1"/>
                </a:solidFill>
              </a:rPr>
              <a:t>Câncer Relacionado ao Trabalho - C.80</a:t>
            </a: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b="1" dirty="0" smtClean="0"/>
              <a:t/>
            </a:r>
            <a:br>
              <a:rPr lang="pt-BR" b="1" dirty="0" smtClean="0"/>
            </a:b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357158" y="2143116"/>
            <a:ext cx="8786842" cy="3054353"/>
          </a:xfrm>
        </p:spPr>
        <p:txBody>
          <a:bodyPr>
            <a:normAutofit/>
          </a:bodyPr>
          <a:lstStyle/>
          <a:p>
            <a:pPr lvl="1">
              <a:buNone/>
            </a:pPr>
            <a:endParaRPr lang="pt-BR" dirty="0" smtClean="0"/>
          </a:p>
          <a:p>
            <a:pPr lvl="1" algn="just">
              <a:buNone/>
            </a:pPr>
            <a:r>
              <a:rPr lang="pt-BR" dirty="0" smtClean="0"/>
              <a:t>	      É todo câncer que surgiu como consequência da exposição à agentes carcinogênicos presentes no ambiente de trabalho, mesmo após a cessação da exposição.</a:t>
            </a:r>
          </a:p>
          <a:p>
            <a:pPr lvl="1"/>
            <a:endParaRPr lang="pt-BR" dirty="0" smtClean="0"/>
          </a:p>
          <a:p>
            <a:pPr algn="just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324542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925</Words>
  <Application>Microsoft Office PowerPoint</Application>
  <PresentationFormat>Apresentação na tela (4:3)</PresentationFormat>
  <Paragraphs>140</Paragraphs>
  <Slides>27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27</vt:i4>
      </vt:variant>
    </vt:vector>
  </HeadingPairs>
  <TitlesOfParts>
    <vt:vector size="28" baseType="lpstr">
      <vt:lpstr>Tema do Office</vt:lpstr>
      <vt:lpstr>Slide 1</vt:lpstr>
      <vt:lpstr>  Portaria de Consolidação Nº 4, de 28 de setembro de 2017.  </vt:lpstr>
      <vt:lpstr>Portaria de Consolidação Nº 5, de 28 de setembro de 2017.</vt:lpstr>
      <vt:lpstr> Quais são os agravos de notificação compulsória? </vt:lpstr>
      <vt:lpstr>Quais são doenças e agravos a serem monitorados por meio da estratégia de vigilância sentinela? </vt:lpstr>
      <vt:lpstr> Acidente de Trabalho com Exposição à Material Biológico - Z 20.9  </vt:lpstr>
      <vt:lpstr>Acidente de Trabalho Grave, Fatal e com Crianças e Adolescentes - Y 96    </vt:lpstr>
      <vt:lpstr>    Intoxicação Exógena -T 65.9   </vt:lpstr>
      <vt:lpstr>     Câncer Relacionado ao Trabalho - C.80    </vt:lpstr>
      <vt:lpstr>  Dermatoses ocupacionais - L 98.9    </vt:lpstr>
      <vt:lpstr>  Lesões por Esforços Repetitivos / Distúrbios Osteomusculares Relacionados ao Trabalho (LER / DORT) – Z 57.9   </vt:lpstr>
      <vt:lpstr>     Perda Auditiva induzida por Ruído (PAIR) -  Z 57.9   </vt:lpstr>
      <vt:lpstr>   Pneumoconioses - J 64      </vt:lpstr>
      <vt:lpstr>     Transtorno Mental Relacionado ao Trabalho  - F99    </vt:lpstr>
      <vt:lpstr>    Transtorno Mental Relacionado ao Trabalho      </vt:lpstr>
      <vt:lpstr>    Grupo I – Trabalho é causa necessária   </vt:lpstr>
      <vt:lpstr>    Grupo II -  Trabalho pode ser um fator de risco     </vt:lpstr>
      <vt:lpstr>      Grupo III – Trabalho como agravador do transtorno    </vt:lpstr>
      <vt:lpstr>  </vt:lpstr>
      <vt:lpstr>  </vt:lpstr>
      <vt:lpstr>  </vt:lpstr>
      <vt:lpstr>  </vt:lpstr>
      <vt:lpstr>  </vt:lpstr>
      <vt:lpstr>  </vt:lpstr>
      <vt:lpstr>  </vt:lpstr>
      <vt:lpstr>  </vt:lpstr>
      <vt:lpstr>Slide 27</vt:lpstr>
    </vt:vector>
  </TitlesOfParts>
  <Company>Secretaria de Saúde do Estado de Goiás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Lívia Oliveira Soares</dc:creator>
  <cp:lastModifiedBy>elisesantos</cp:lastModifiedBy>
  <cp:revision>56</cp:revision>
  <dcterms:created xsi:type="dcterms:W3CDTF">2017-06-26T20:08:12Z</dcterms:created>
  <dcterms:modified xsi:type="dcterms:W3CDTF">2018-03-15T14:38:03Z</dcterms:modified>
</cp:coreProperties>
</file>